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</p:sldMasterIdLst>
  <p:notesMasterIdLst>
    <p:notesMasterId r:id="rId72"/>
  </p:notesMasterIdLst>
  <p:sldIdLst>
    <p:sldId id="306" r:id="rId2"/>
    <p:sldId id="354" r:id="rId3"/>
    <p:sldId id="309" r:id="rId4"/>
    <p:sldId id="311" r:id="rId5"/>
    <p:sldId id="495" r:id="rId6"/>
    <p:sldId id="496" r:id="rId7"/>
    <p:sldId id="497" r:id="rId8"/>
    <p:sldId id="312" r:id="rId9"/>
    <p:sldId id="351" r:id="rId10"/>
    <p:sldId id="352" r:id="rId11"/>
    <p:sldId id="313" r:id="rId12"/>
    <p:sldId id="481" r:id="rId13"/>
    <p:sldId id="314" r:id="rId14"/>
    <p:sldId id="318" r:id="rId15"/>
    <p:sldId id="480" r:id="rId16"/>
    <p:sldId id="353" r:id="rId17"/>
    <p:sldId id="384" r:id="rId18"/>
    <p:sldId id="385" r:id="rId19"/>
    <p:sldId id="386" r:id="rId20"/>
    <p:sldId id="387" r:id="rId21"/>
    <p:sldId id="388" r:id="rId22"/>
    <p:sldId id="389" r:id="rId23"/>
    <p:sldId id="320" r:id="rId24"/>
    <p:sldId id="382" r:id="rId25"/>
    <p:sldId id="383" r:id="rId26"/>
    <p:sldId id="362" r:id="rId27"/>
    <p:sldId id="364" r:id="rId28"/>
    <p:sldId id="368" r:id="rId29"/>
    <p:sldId id="395" r:id="rId30"/>
    <p:sldId id="363" r:id="rId31"/>
    <p:sldId id="365" r:id="rId32"/>
    <p:sldId id="367" r:id="rId33"/>
    <p:sldId id="369" r:id="rId34"/>
    <p:sldId id="438" r:id="rId35"/>
    <p:sldId id="447" r:id="rId36"/>
    <p:sldId id="440" r:id="rId37"/>
    <p:sldId id="441" r:id="rId38"/>
    <p:sldId id="442" r:id="rId39"/>
    <p:sldId id="443" r:id="rId40"/>
    <p:sldId id="444" r:id="rId41"/>
    <p:sldId id="445" r:id="rId42"/>
    <p:sldId id="446" r:id="rId43"/>
    <p:sldId id="448" r:id="rId44"/>
    <p:sldId id="449" r:id="rId45"/>
    <p:sldId id="475" r:id="rId46"/>
    <p:sldId id="476" r:id="rId47"/>
    <p:sldId id="450" r:id="rId48"/>
    <p:sldId id="451" r:id="rId49"/>
    <p:sldId id="452" r:id="rId50"/>
    <p:sldId id="453" r:id="rId51"/>
    <p:sldId id="454" r:id="rId52"/>
    <p:sldId id="455" r:id="rId53"/>
    <p:sldId id="457" r:id="rId54"/>
    <p:sldId id="458" r:id="rId55"/>
    <p:sldId id="459" r:id="rId56"/>
    <p:sldId id="460" r:id="rId57"/>
    <p:sldId id="492" r:id="rId58"/>
    <p:sldId id="493" r:id="rId59"/>
    <p:sldId id="494" r:id="rId60"/>
    <p:sldId id="482" r:id="rId61"/>
    <p:sldId id="498" r:id="rId62"/>
    <p:sldId id="483" r:id="rId63"/>
    <p:sldId id="484" r:id="rId64"/>
    <p:sldId id="485" r:id="rId65"/>
    <p:sldId id="486" r:id="rId66"/>
    <p:sldId id="487" r:id="rId67"/>
    <p:sldId id="488" r:id="rId68"/>
    <p:sldId id="489" r:id="rId69"/>
    <p:sldId id="490" r:id="rId70"/>
    <p:sldId id="491" r:id="rId71"/>
  </p:sldIdLst>
  <p:sldSz cx="9144000" cy="6858000" type="screen4x3"/>
  <p:notesSz cx="6797675" cy="98742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Lucida Console" pitchFamily="49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00FF"/>
    <a:srgbClr val="6699FF"/>
    <a:srgbClr val="FFCC00"/>
    <a:srgbClr val="FFFF00"/>
    <a:srgbClr val="FF00FF"/>
    <a:srgbClr val="00FF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62" autoAdjust="0"/>
    <p:restoredTop sz="96482" autoAdjust="0"/>
  </p:normalViewPr>
  <p:slideViewPr>
    <p:cSldViewPr>
      <p:cViewPr>
        <p:scale>
          <a:sx n="66" d="100"/>
          <a:sy n="66" d="100"/>
        </p:scale>
        <p:origin x="-1231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7.wmf"/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w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22.vml.rels><?xml version="1.0" encoding="UTF-8" standalone="yes"?>
<Relationships xmlns="http://schemas.openxmlformats.org/package/2006/relationships"><Relationship Id="rId2" Type="http://schemas.openxmlformats.org/officeDocument/2006/relationships/image" Target="../media/image54.wmf"/><Relationship Id="rId1" Type="http://schemas.openxmlformats.org/officeDocument/2006/relationships/image" Target="../media/image53.wmf"/></Relationships>
</file>

<file path=ppt/drawings/_rels/vmlDrawing23.vml.rels><?xml version="1.0" encoding="UTF-8" standalone="yes"?>
<Relationships xmlns="http://schemas.openxmlformats.org/package/2006/relationships"><Relationship Id="rId3" Type="http://schemas.openxmlformats.org/officeDocument/2006/relationships/image" Target="../media/image64.wmf"/><Relationship Id="rId2" Type="http://schemas.openxmlformats.org/officeDocument/2006/relationships/image" Target="../media/image63.wmf"/><Relationship Id="rId1" Type="http://schemas.openxmlformats.org/officeDocument/2006/relationships/image" Target="../media/image62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67.wmf"/><Relationship Id="rId2" Type="http://schemas.openxmlformats.org/officeDocument/2006/relationships/image" Target="../media/image66.wmf"/><Relationship Id="rId1" Type="http://schemas.openxmlformats.org/officeDocument/2006/relationships/image" Target="../media/image62.wmf"/></Relationships>
</file>

<file path=ppt/drawings/_rels/vmlDrawing25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4" Type="http://schemas.openxmlformats.org/officeDocument/2006/relationships/image" Target="../media/image73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78.wmf"/><Relationship Id="rId1" Type="http://schemas.openxmlformats.org/officeDocument/2006/relationships/image" Target="../media/image77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image" Target="../media/image16.wmf"/><Relationship Id="rId7" Type="http://schemas.openxmlformats.org/officeDocument/2006/relationships/image" Target="../media/image20.wmf"/><Relationship Id="rId2" Type="http://schemas.openxmlformats.org/officeDocument/2006/relationships/image" Target="../media/image15.wmf"/><Relationship Id="rId1" Type="http://schemas.openxmlformats.org/officeDocument/2006/relationships/image" Target="../media/image14.wmf"/><Relationship Id="rId6" Type="http://schemas.openxmlformats.org/officeDocument/2006/relationships/image" Target="../media/image19.wmf"/><Relationship Id="rId5" Type="http://schemas.openxmlformats.org/officeDocument/2006/relationships/image" Target="../media/image18.wmf"/><Relationship Id="rId4" Type="http://schemas.openxmlformats.org/officeDocument/2006/relationships/image" Target="../media/image17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33.wmf"/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3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1863" y="741363"/>
            <a:ext cx="493395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690269"/>
            <a:ext cx="543814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Klepnutím lze upravit styly předlohy textu.</a:t>
            </a:r>
          </a:p>
          <a:p>
            <a:pPr lvl="1"/>
            <a:r>
              <a:rPr lang="en-US" noProof="0" smtClean="0"/>
              <a:t>Druhá úroveň</a:t>
            </a:r>
          </a:p>
          <a:p>
            <a:pPr lvl="2"/>
            <a:r>
              <a:rPr lang="en-US" noProof="0" smtClean="0"/>
              <a:t>Třetí úroveň</a:t>
            </a:r>
          </a:p>
          <a:p>
            <a:pPr lvl="3"/>
            <a:r>
              <a:rPr lang="en-US" noProof="0" smtClean="0"/>
              <a:t>Čtvrtá úroveň</a:t>
            </a:r>
          </a:p>
          <a:p>
            <a:pPr lvl="4"/>
            <a:r>
              <a:rPr lang="en-US" noProof="0" smtClean="0"/>
              <a:t>Pátá úroveň</a:t>
            </a:r>
          </a:p>
        </p:txBody>
      </p:sp>
      <p:sp>
        <p:nvSpPr>
          <p:cNvPr id="696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378824"/>
            <a:ext cx="294565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193184A-B19B-4B8E-9E7D-76FD5B3FD1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682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61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cs-CZ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0243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193184A-B19B-4B8E-9E7D-76FD5B3FD12F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79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  <p:sp>
        <p:nvSpPr>
          <p:cNvPr id="573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9800" y="747713"/>
            <a:ext cx="4918075" cy="3689350"/>
          </a:xfrm>
          <a:ln cap="flat"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 altLang="en-US"/>
              <a:t>Klepnutím lze upravit styl předlohy nadpisů.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200"/>
            </a:lvl1pPr>
          </a:lstStyle>
          <a:p>
            <a:r>
              <a:rPr lang="en-US" altLang="en-US"/>
              <a:t>Klepnutím lze upravit styl předlohy podnadpisů.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3736DA-9EC8-4C5D-A819-DF8025DE51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39E66-8862-4318-8FCC-B36EF010F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0C687D-0553-4E8F-B50D-778393E693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F8B706-0ACD-40B3-AB95-4E5D869EDC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B0EFF5-42FE-4857-86A7-726EDF73FA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D136D-F7F6-4687-8AF5-8DD3B44F69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B31B0E-0D36-48F6-8B83-9FB9BC865C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D4DDC-3877-46A6-ADFA-63D64A86618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F24B9-7C0C-4B4F-82A6-2E812FE33B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494967-73EE-4A75-A827-47B02327E0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ADD9CE-F701-461C-B89C-FFB4301998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704892-885C-4952-AB7F-4033DB8147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74B3E-777B-4A0F-8CA0-7C90F9FFFC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484AC6-BBE4-40F9-8123-1EEF9B763C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6B09E-6C07-4E8D-8FFB-2A03C4B2BC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D81A3E-06ED-4858-9E95-C47F753CD7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CF1E95-6F33-49A8-81B6-573098CE387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 předlohy nadpisů.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Klepnutím lze upravit styly předlohy textu.</a:t>
            </a:r>
          </a:p>
          <a:p>
            <a:pPr lvl="1"/>
            <a:r>
              <a:rPr lang="en-US" altLang="en-US" smtClean="0"/>
              <a:t>Druhá úroveň</a:t>
            </a:r>
          </a:p>
          <a:p>
            <a:pPr lvl="2"/>
            <a:r>
              <a:rPr lang="en-US" altLang="en-US" smtClean="0"/>
              <a:t>Třetí úroveň</a:t>
            </a:r>
          </a:p>
          <a:p>
            <a:pPr lvl="3"/>
            <a:r>
              <a:rPr lang="en-US" altLang="en-US" smtClean="0"/>
              <a:t>Čtvrtá úroveň</a:t>
            </a:r>
          </a:p>
          <a:p>
            <a:pPr lvl="4"/>
            <a:r>
              <a:rPr lang="en-US" altLang="en-US" smtClean="0"/>
              <a:t>Pátá úroveň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Garamond" pitchFamily="18" charset="0"/>
              </a:defRPr>
            </a:lvl1pPr>
          </a:lstStyle>
          <a:p>
            <a:pPr>
              <a:defRPr/>
            </a:pPr>
            <a:fld id="{7DD9C3A3-A5F7-4232-B253-D7CE550980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5939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9401" name="Rectangle 9"/>
          <p:cNvSpPr>
            <a:spLocks noChangeArrowheads="1"/>
          </p:cNvSpPr>
          <p:nvPr userDrawn="1"/>
        </p:nvSpPr>
        <p:spPr bwMode="auto">
          <a:xfrm>
            <a:off x="395288" y="6092825"/>
            <a:ext cx="8353425" cy="1444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  <p:sldLayoutId id="2147483770" r:id="rId14"/>
    <p:sldLayoutId id="2147483771" r:id="rId15"/>
    <p:sldLayoutId id="2147483772" r:id="rId16"/>
    <p:sldLayoutId id="2147483773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Georgia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2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Jaroslav.Krivanek@mff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11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oleObject" Target="../embeddings/oleObject12.bin"/><Relationship Id="rId18" Type="http://schemas.openxmlformats.org/officeDocument/2006/relationships/oleObject" Target="../embeddings/oleObject15.bin"/><Relationship Id="rId3" Type="http://schemas.openxmlformats.org/officeDocument/2006/relationships/oleObject" Target="../embeddings/oleObject7.bin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8.wmf"/><Relationship Id="rId1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0.wmf"/><Relationship Id="rId1" Type="http://schemas.openxmlformats.org/officeDocument/2006/relationships/vmlDrawing" Target="../drawings/vmlDrawing5.vml"/><Relationship Id="rId6" Type="http://schemas.openxmlformats.org/officeDocument/2006/relationships/image" Target="../media/image15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7.wmf"/><Relationship Id="rId19" Type="http://schemas.openxmlformats.org/officeDocument/2006/relationships/image" Target="../media/image21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19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2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4.w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3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32.w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3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image" Target="../media/image36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4" Type="http://schemas.openxmlformats.org/officeDocument/2006/relationships/image" Target="../media/image3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27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39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29.bin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6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2.wmf"/><Relationship Id="rId5" Type="http://schemas.openxmlformats.org/officeDocument/2006/relationships/oleObject" Target="../embeddings/oleObject32.bin"/><Relationship Id="rId4" Type="http://schemas.openxmlformats.org/officeDocument/2006/relationships/image" Target="../media/image41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5" Type="http://schemas.openxmlformats.org/officeDocument/2006/relationships/image" Target="../media/image44.png"/><Relationship Id="rId4" Type="http://schemas.openxmlformats.org/officeDocument/2006/relationships/image" Target="../media/image43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7" Type="http://schemas.openxmlformats.org/officeDocument/2006/relationships/image" Target="../media/image47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6.wmf"/><Relationship Id="rId4" Type="http://schemas.openxmlformats.org/officeDocument/2006/relationships/oleObject" Target="../embeddings/oleObject34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50.png"/><Relationship Id="rId4" Type="http://schemas.openxmlformats.org/officeDocument/2006/relationships/image" Target="../media/image49.wmf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37.bin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54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6" Type="http://schemas.openxmlformats.org/officeDocument/2006/relationships/oleObject" Target="../embeddings/oleObject39.bin"/><Relationship Id="rId5" Type="http://schemas.openxmlformats.org/officeDocument/2006/relationships/image" Target="../media/image53.wmf"/><Relationship Id="rId4" Type="http://schemas.openxmlformats.org/officeDocument/2006/relationships/oleObject" Target="../embeddings/oleObject38.bin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wmf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wmf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wmf"/><Relationship Id="rId4" Type="http://schemas.openxmlformats.org/officeDocument/2006/relationships/image" Target="../media/image60.png"/></Relationships>
</file>

<file path=ppt/slides/_rels/slide6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3" Type="http://schemas.openxmlformats.org/officeDocument/2006/relationships/image" Target="../media/image65.png"/><Relationship Id="rId7" Type="http://schemas.openxmlformats.org/officeDocument/2006/relationships/image" Target="../media/image6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0.bin"/><Relationship Id="rId9" Type="http://schemas.openxmlformats.org/officeDocument/2006/relationships/image" Target="../media/image64.wmf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3" Type="http://schemas.openxmlformats.org/officeDocument/2006/relationships/image" Target="../media/image65.png"/><Relationship Id="rId7" Type="http://schemas.openxmlformats.org/officeDocument/2006/relationships/image" Target="../media/image6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6" Type="http://schemas.openxmlformats.org/officeDocument/2006/relationships/oleObject" Target="../embeddings/oleObject44.bin"/><Relationship Id="rId5" Type="http://schemas.openxmlformats.org/officeDocument/2006/relationships/image" Target="../media/image62.wmf"/><Relationship Id="rId4" Type="http://schemas.openxmlformats.org/officeDocument/2006/relationships/oleObject" Target="../embeddings/oleObject43.bin"/><Relationship Id="rId9" Type="http://schemas.openxmlformats.org/officeDocument/2006/relationships/image" Target="../media/image67.wmf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46.bin"/><Relationship Id="rId7" Type="http://schemas.openxmlformats.org/officeDocument/2006/relationships/oleObject" Target="../embeddings/oleObject4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47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49.bin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51.bin"/><Relationship Id="rId4" Type="http://schemas.openxmlformats.org/officeDocument/2006/relationships/image" Target="../media/image77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Počítačová grafika III –</a:t>
            </a:r>
            <a:br>
              <a:rPr lang="cs-CZ" b="1" dirty="0" smtClean="0"/>
            </a:br>
            <a:r>
              <a:rPr lang="cs-CZ" b="1" dirty="0" smtClean="0"/>
              <a:t>	Monte Carlo integrování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 smtClean="0"/>
              <a:t>	P</a:t>
            </a:r>
            <a:r>
              <a:rPr lang="cs-CZ" b="1" dirty="0" smtClean="0"/>
              <a:t>římé osvětlení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r>
              <a:rPr lang="cs-CZ" sz="2000" dirty="0" smtClean="0"/>
              <a:t>Jaroslav Křivánek, MFF UK</a:t>
            </a:r>
          </a:p>
          <a:p>
            <a:pPr eaLnBrk="1" hangingPunct="1"/>
            <a:r>
              <a:rPr lang="en-US" sz="2000" dirty="0" smtClean="0">
                <a:hlinkClick r:id="rId2"/>
              </a:rPr>
              <a:t>Jaroslav.Krivanek@mff.cuni.cz</a:t>
            </a:r>
            <a:endParaRPr lang="cs-CZ" sz="2000" dirty="0" smtClean="0"/>
          </a:p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Kvadraturní vzorce pro více dimenzí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dirty="0"/>
              <a:t>Obecný předpis pro </a:t>
            </a:r>
            <a:r>
              <a:rPr lang="cs-CZ" dirty="0" smtClean="0"/>
              <a:t>integrování </a:t>
            </a:r>
            <a:r>
              <a:rPr lang="cs-CZ" dirty="0" err="1" smtClean="0"/>
              <a:t>fcí</a:t>
            </a:r>
            <a:r>
              <a:rPr lang="cs-CZ" dirty="0" smtClean="0"/>
              <a:t> více proměnných:</a:t>
            </a: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Rychlost </a:t>
            </a:r>
            <a:r>
              <a:rPr lang="cs-CZ" dirty="0"/>
              <a:t>konvergence pro </a:t>
            </a:r>
            <a:r>
              <a:rPr lang="cs-CZ" i="1" dirty="0"/>
              <a:t>s</a:t>
            </a:r>
            <a:r>
              <a:rPr lang="cs-CZ" dirty="0"/>
              <a:t>-dimenzionální integrál je O(</a:t>
            </a:r>
            <a:r>
              <a:rPr lang="cs-CZ" i="1" dirty="0"/>
              <a:t>N</a:t>
            </a:r>
            <a:r>
              <a:rPr lang="cs-CZ" baseline="30000" dirty="0"/>
              <a:t>-1/s</a:t>
            </a:r>
            <a:r>
              <a:rPr lang="cs-CZ" dirty="0"/>
              <a:t>)</a:t>
            </a:r>
          </a:p>
          <a:p>
            <a:pPr lvl="1">
              <a:lnSpc>
                <a:spcPct val="80000"/>
              </a:lnSpc>
            </a:pP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Např</a:t>
            </a:r>
            <a:r>
              <a:rPr lang="cs-CZ" dirty="0"/>
              <a:t>. pro dvojnásobné zpřesnění odhadu 3-rozměrného integrálu </a:t>
            </a:r>
            <a:r>
              <a:rPr lang="cs-CZ" dirty="0" smtClean="0"/>
              <a:t>musím</a:t>
            </a:r>
            <a:r>
              <a:rPr lang="en-US" dirty="0" smtClean="0"/>
              <a:t>e</a:t>
            </a:r>
            <a:r>
              <a:rPr lang="cs-CZ" dirty="0" smtClean="0"/>
              <a:t> </a:t>
            </a:r>
            <a:r>
              <a:rPr lang="cs-CZ" dirty="0"/>
              <a:t>zvýšit počet vzorků 2</a:t>
            </a:r>
            <a:r>
              <a:rPr lang="cs-CZ" baseline="30000" dirty="0"/>
              <a:t>3</a:t>
            </a:r>
            <a:r>
              <a:rPr lang="cs-CZ" dirty="0"/>
              <a:t> = 8 krát</a:t>
            </a:r>
          </a:p>
          <a:p>
            <a:pPr>
              <a:lnSpc>
                <a:spcPct val="80000"/>
              </a:lnSpc>
            </a:pPr>
            <a:endParaRPr lang="cs-CZ" dirty="0" smtClean="0"/>
          </a:p>
          <a:p>
            <a:pPr>
              <a:lnSpc>
                <a:spcPct val="80000"/>
              </a:lnSpc>
            </a:pPr>
            <a:r>
              <a:rPr lang="cs-CZ" dirty="0" smtClean="0"/>
              <a:t>Nepoužitelné </a:t>
            </a:r>
            <a:r>
              <a:rPr lang="cs-CZ" dirty="0"/>
              <a:t>pro </a:t>
            </a:r>
            <a:r>
              <a:rPr lang="cs-CZ" dirty="0" err="1"/>
              <a:t>vysokodimenzionální</a:t>
            </a:r>
            <a:r>
              <a:rPr lang="cs-CZ" dirty="0"/>
              <a:t> integrály</a:t>
            </a:r>
          </a:p>
          <a:p>
            <a:pPr lvl="1">
              <a:lnSpc>
                <a:spcPct val="80000"/>
              </a:lnSpc>
            </a:pPr>
            <a:r>
              <a:rPr lang="cs-CZ" sz="2400" b="1" dirty="0"/>
              <a:t>Dimenzionální </a:t>
            </a:r>
            <a:r>
              <a:rPr lang="cs-CZ" sz="2400" b="1" dirty="0" smtClean="0"/>
              <a:t>exploze</a:t>
            </a:r>
            <a:endParaRPr lang="cs-CZ" sz="2400" b="1" dirty="0"/>
          </a:p>
        </p:txBody>
      </p:sp>
      <p:graphicFrame>
        <p:nvGraphicFramePr>
          <p:cNvPr id="299013" name="Object 5"/>
          <p:cNvGraphicFramePr>
            <a:graphicFrameLocks noChangeAspect="1"/>
          </p:cNvGraphicFramePr>
          <p:nvPr/>
        </p:nvGraphicFramePr>
        <p:xfrm>
          <a:off x="1739900" y="2162051"/>
          <a:ext cx="5664200" cy="1050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3025" name="Rovnice" r:id="rId3" imgW="2463800" imgH="457200" progId="Equation.3">
                  <p:embed/>
                </p:oleObj>
              </mc:Choice>
              <mc:Fallback>
                <p:oleObj name="Rovnice" r:id="rId3" imgW="2463800" imgH="4572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9900" y="2162051"/>
                        <a:ext cx="5664200" cy="1050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Kvadraturní vzorce pro více dimenzí</a:t>
            </a:r>
            <a:endParaRPr lang="en-US" dirty="0"/>
          </a:p>
        </p:txBody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b="1" dirty="0" smtClean="0"/>
              <a:t>Kvadraturní vzorce</a:t>
            </a:r>
            <a:endParaRPr lang="cs-CZ" dirty="0" smtClean="0"/>
          </a:p>
          <a:p>
            <a:pPr lvl="1">
              <a:lnSpc>
                <a:spcPct val="80000"/>
              </a:lnSpc>
            </a:pP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V </a:t>
            </a:r>
            <a:r>
              <a:rPr lang="cs-CZ" dirty="0"/>
              <a:t>1D lepší přesnost než </a:t>
            </a:r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 smtClean="0"/>
              <a:t>Carlo</a:t>
            </a:r>
            <a:endParaRPr lang="cs-CZ" dirty="0" smtClean="0"/>
          </a:p>
          <a:p>
            <a:pPr lvl="1">
              <a:lnSpc>
                <a:spcPct val="80000"/>
              </a:lnSpc>
            </a:pPr>
            <a:r>
              <a:rPr lang="cs-CZ" dirty="0" smtClean="0"/>
              <a:t>Ve 2D srovnatelné s MC</a:t>
            </a:r>
          </a:p>
          <a:p>
            <a:pPr lvl="1">
              <a:lnSpc>
                <a:spcPct val="80000"/>
              </a:lnSpc>
            </a:pPr>
            <a:r>
              <a:rPr lang="cs-CZ" dirty="0" smtClean="0"/>
              <a:t>Od </a:t>
            </a:r>
            <a:r>
              <a:rPr lang="cs-CZ" dirty="0"/>
              <a:t>3D bude MC téměř vždy lepší</a:t>
            </a:r>
          </a:p>
          <a:p>
            <a:pPr>
              <a:lnSpc>
                <a:spcPct val="80000"/>
              </a:lnSpc>
            </a:pPr>
            <a:endParaRPr lang="cs-CZ" dirty="0"/>
          </a:p>
          <a:p>
            <a:pPr>
              <a:lnSpc>
                <a:spcPct val="80000"/>
              </a:lnSpc>
            </a:pPr>
            <a:r>
              <a:rPr lang="cs-CZ" dirty="0"/>
              <a:t>Kvadraturní metody </a:t>
            </a:r>
            <a:r>
              <a:rPr lang="en-US" dirty="0" smtClean="0"/>
              <a:t>NEJSOU </a:t>
            </a:r>
            <a:r>
              <a:rPr lang="cs-CZ" dirty="0"/>
              <a:t>metody </a:t>
            </a:r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/>
              <a:t>Carlo</a:t>
            </a:r>
            <a:r>
              <a:rPr lang="en-US" dirty="0"/>
              <a:t>!</a:t>
            </a:r>
            <a:endParaRPr lang="cs-CZ" dirty="0"/>
          </a:p>
          <a:p>
            <a:pPr>
              <a:lnSpc>
                <a:spcPct val="80000"/>
              </a:lnSpc>
            </a:pP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Monte Carlo </a:t>
            </a:r>
            <a:r>
              <a:rPr lang="cs-CZ" dirty="0" smtClean="0"/>
              <a:t>integrování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r>
              <a:rPr lang="cs-CZ" dirty="0" smtClean="0"/>
              <a:t>Obecný nástroj k numerickému odhadu určitých integrálů</a:t>
            </a:r>
            <a:endParaRPr lang="en-US" dirty="0"/>
          </a:p>
        </p:txBody>
      </p:sp>
      <p:grpSp>
        <p:nvGrpSpPr>
          <p:cNvPr id="4" name="Skupina 3"/>
          <p:cNvGrpSpPr/>
          <p:nvPr/>
        </p:nvGrpSpPr>
        <p:grpSpPr>
          <a:xfrm>
            <a:off x="304800" y="2362200"/>
            <a:ext cx="4719961" cy="3750481"/>
            <a:chOff x="371159" y="1927439"/>
            <a:chExt cx="4719961" cy="3750481"/>
          </a:xfrm>
        </p:grpSpPr>
        <p:sp>
          <p:nvSpPr>
            <p:cNvPr id="5" name="Volný tvar 4"/>
            <p:cNvSpPr/>
            <p:nvPr/>
          </p:nvSpPr>
          <p:spPr>
            <a:xfrm>
              <a:off x="20602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6" name="Volný tvar 5"/>
            <p:cNvSpPr/>
            <p:nvPr/>
          </p:nvSpPr>
          <p:spPr>
            <a:xfrm>
              <a:off x="534960" y="2320560"/>
              <a:ext cx="4384440" cy="2698560"/>
            </a:xfrm>
            <a:custGeom>
              <a:avLst/>
              <a:gdLst>
                <a:gd name="f0" fmla="val 0"/>
                <a:gd name="f1" fmla="val 1392"/>
                <a:gd name="f2" fmla="val 192"/>
                <a:gd name="f3" fmla="val 816"/>
                <a:gd name="f4" fmla="val 432"/>
                <a:gd name="f5" fmla="val 336"/>
                <a:gd name="f6" fmla="val 720"/>
                <a:gd name="f7" fmla="val 48"/>
                <a:gd name="f8" fmla="val 864"/>
                <a:gd name="f9" fmla="val 960"/>
                <a:gd name="f10" fmla="val 1104"/>
                <a:gd name="f11" fmla="val 1248"/>
                <a:gd name="f12" fmla="val 1536"/>
                <a:gd name="f13" fmla="val 576"/>
                <a:gd name="f14" fmla="val 1680"/>
                <a:gd name="f15" fmla="val 624"/>
                <a:gd name="f16" fmla="val 1824"/>
                <a:gd name="f17" fmla="val 1968"/>
                <a:gd name="f18" fmla="val 528"/>
                <a:gd name="f19" fmla="val 2064"/>
                <a:gd name="f20" fmla="val 480"/>
                <a:gd name="f21" fmla="val 2208"/>
                <a:gd name="f22" fmla="val 2352"/>
                <a:gd name="f23" fmla="val 2448"/>
                <a:gd name="f24" fmla="val 2592"/>
                <a:gd name="f25" fmla="val 2736"/>
                <a:gd name="f26" fmla="val 768"/>
                <a:gd name="f27" fmla="val 2832"/>
                <a:gd name="f28" fmla="val 912"/>
                <a:gd name="f29" fmla="val 2928"/>
                <a:gd name="f30" fmla="val 3024"/>
                <a:gd name="f31" fmla="val 1200"/>
                <a:gd name="f32" fmla="val 3120"/>
                <a:gd name="f33" fmla="val 19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1921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7"/>
                  </a:lnTo>
                  <a:lnTo>
                    <a:pt x="f8" y="f0"/>
                  </a:lnTo>
                  <a:lnTo>
                    <a:pt x="f9" y="f0"/>
                  </a:lnTo>
                  <a:lnTo>
                    <a:pt x="f10" y="f7"/>
                  </a:lnTo>
                  <a:lnTo>
                    <a:pt x="f11" y="f2"/>
                  </a:lnTo>
                  <a:lnTo>
                    <a:pt x="f1" y="f4"/>
                  </a:lnTo>
                  <a:lnTo>
                    <a:pt x="f12" y="f13"/>
                  </a:lnTo>
                  <a:lnTo>
                    <a:pt x="f14" y="f15"/>
                  </a:lnTo>
                  <a:lnTo>
                    <a:pt x="f16" y="f15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20"/>
                  </a:lnTo>
                  <a:lnTo>
                    <a:pt x="f22" y="f20"/>
                  </a:lnTo>
                  <a:lnTo>
                    <a:pt x="f23" y="f18"/>
                  </a:lnTo>
                  <a:lnTo>
                    <a:pt x="f24" y="f15"/>
                  </a:lnTo>
                  <a:lnTo>
                    <a:pt x="f25" y="f26"/>
                  </a:lnTo>
                  <a:lnTo>
                    <a:pt x="f27" y="f28"/>
                  </a:lnTo>
                  <a:lnTo>
                    <a:pt x="f29" y="f10"/>
                  </a:lnTo>
                  <a:lnTo>
                    <a:pt x="f30" y="f31"/>
                  </a:lnTo>
                  <a:lnTo>
                    <a:pt x="f32" y="f11"/>
                  </a:lnTo>
                  <a:lnTo>
                    <a:pt x="f32" y="f33"/>
                  </a:lnTo>
                  <a:lnTo>
                    <a:pt x="f0" y="f33"/>
                  </a:lnTo>
                  <a:lnTo>
                    <a:pt x="f0" y="f1"/>
                  </a:lnTo>
                </a:path>
              </a:pathLst>
            </a:custGeom>
            <a:noFill/>
            <a:ln w="36000">
              <a:solidFill>
                <a:srgbClr val="FFC000"/>
              </a:solidFill>
              <a:prstDash val="solid"/>
              <a:round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7" name="Volný tvar 6"/>
            <p:cNvSpPr/>
            <p:nvPr/>
          </p:nvSpPr>
          <p:spPr>
            <a:xfrm>
              <a:off x="546480" y="1927439"/>
              <a:ext cx="4359960" cy="30790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 w="36000">
              <a:solidFill>
                <a:schemeClr val="tx1"/>
              </a:solidFill>
              <a:prstDash val="solid"/>
              <a:miter/>
            </a:ln>
          </p:spPr>
          <p:txBody>
            <a:bodyPr vert="horz" wrap="none" lIns="95040" tIns="51840" rIns="95040" bIns="51840" anchor="ctr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8" name="Přímá spojovací čára 7"/>
            <p:cNvSpPr/>
            <p:nvPr/>
          </p:nvSpPr>
          <p:spPr>
            <a:xfrm flipV="1">
              <a:off x="2220840" y="2543039"/>
              <a:ext cx="0" cy="2480041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9" name="Volný tvar 8"/>
            <p:cNvSpPr/>
            <p:nvPr/>
          </p:nvSpPr>
          <p:spPr>
            <a:xfrm>
              <a:off x="3949920" y="2446560"/>
              <a:ext cx="720774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f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rgbClr val="FFC000"/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0" name="Volný tvar 9"/>
            <p:cNvSpPr/>
            <p:nvPr/>
          </p:nvSpPr>
          <p:spPr>
            <a:xfrm>
              <a:off x="371159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 dirty="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0</a:t>
              </a:r>
            </a:p>
          </p:txBody>
        </p:sp>
        <p:sp>
          <p:nvSpPr>
            <p:cNvPr id="11" name="Volný tvar 10"/>
            <p:cNvSpPr/>
            <p:nvPr/>
          </p:nvSpPr>
          <p:spPr>
            <a:xfrm>
              <a:off x="4731480" y="5099400"/>
              <a:ext cx="359640" cy="4899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1</a:t>
              </a:r>
            </a:p>
          </p:txBody>
        </p:sp>
        <p:sp>
          <p:nvSpPr>
            <p:cNvPr id="12" name="Volný tvar 11"/>
            <p:cNvSpPr/>
            <p:nvPr/>
          </p:nvSpPr>
          <p:spPr>
            <a:xfrm>
              <a:off x="534960" y="3736440"/>
              <a:ext cx="4384440" cy="810719"/>
            </a:xfrm>
            <a:custGeom>
              <a:avLst/>
              <a:gdLst>
                <a:gd name="f0" fmla="val 0"/>
                <a:gd name="f1" fmla="val 576"/>
                <a:gd name="f2" fmla="val 336"/>
                <a:gd name="f3" fmla="val 288"/>
                <a:gd name="f4" fmla="val 624"/>
                <a:gd name="f5" fmla="val 96"/>
                <a:gd name="f6" fmla="val 864"/>
                <a:gd name="f7" fmla="val 1104"/>
                <a:gd name="f8" fmla="val 1392"/>
                <a:gd name="f9" fmla="val 48"/>
                <a:gd name="f10" fmla="val 1677"/>
                <a:gd name="f11" fmla="val 86"/>
                <a:gd name="f12" fmla="val 1872"/>
                <a:gd name="f13" fmla="val 2109"/>
                <a:gd name="f14" fmla="val 102"/>
                <a:gd name="f15" fmla="val 2307"/>
                <a:gd name="f16" fmla="val 115"/>
                <a:gd name="f17" fmla="val 2496"/>
                <a:gd name="f18" fmla="val 144"/>
                <a:gd name="f19" fmla="val 2832"/>
                <a:gd name="f20" fmla="val 240"/>
                <a:gd name="f21" fmla="val 3072"/>
                <a:gd name="f22" fmla="val 312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3121" h="577">
                  <a:moveTo>
                    <a:pt x="f0" y="f1"/>
                  </a:moveTo>
                  <a:lnTo>
                    <a:pt x="f2" y="f3"/>
                  </a:lnTo>
                  <a:lnTo>
                    <a:pt x="f4" y="f5"/>
                  </a:lnTo>
                  <a:lnTo>
                    <a:pt x="f6" y="f0"/>
                  </a:lnTo>
                  <a:lnTo>
                    <a:pt x="f7" y="f0"/>
                  </a:lnTo>
                  <a:lnTo>
                    <a:pt x="f8" y="f9"/>
                  </a:lnTo>
                  <a:lnTo>
                    <a:pt x="f10" y="f11"/>
                  </a:lnTo>
                  <a:lnTo>
                    <a:pt x="f12" y="f5"/>
                  </a:lnTo>
                  <a:lnTo>
                    <a:pt x="f13" y="f14"/>
                  </a:lnTo>
                  <a:lnTo>
                    <a:pt x="f15" y="f16"/>
                  </a:lnTo>
                  <a:lnTo>
                    <a:pt x="f17" y="f18"/>
                  </a:lnTo>
                  <a:lnTo>
                    <a:pt x="f19" y="f20"/>
                  </a:lnTo>
                  <a:lnTo>
                    <a:pt x="f21" y="f3"/>
                  </a:lnTo>
                  <a:lnTo>
                    <a:pt x="f22" y="f3"/>
                  </a:lnTo>
                </a:path>
              </a:pathLst>
            </a:custGeom>
            <a:noFill/>
            <a:ln w="36000">
              <a:solidFill>
                <a:schemeClr val="accent1">
                  <a:lumMod val="60000"/>
                  <a:lumOff val="40000"/>
                </a:schemeClr>
              </a:solidFill>
              <a:prstDash val="solid"/>
              <a:round/>
            </a:ln>
          </p:spPr>
          <p:txBody>
            <a:bodyPr vert="horz" wrap="square" lIns="95400" tIns="52200" rIns="95400" bIns="5220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3" name="Volný tvar 12"/>
            <p:cNvSpPr/>
            <p:nvPr/>
          </p:nvSpPr>
          <p:spPr>
            <a:xfrm>
              <a:off x="4021920" y="4011120"/>
              <a:ext cx="800859" cy="502295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i="1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p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(</a:t>
              </a:r>
              <a:r>
                <a:rPr lang="cs-CZ" sz="2800" b="1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x</a:t>
              </a:r>
              <a:r>
                <a:rPr lang="cs-CZ" sz="2800" i="0" u="none" strike="noStrike" dirty="0">
                  <a:ln>
                    <a:noFill/>
                  </a:ln>
                  <a:solidFill>
                    <a:schemeClr val="accent1">
                      <a:lumMod val="60000"/>
                      <a:lumOff val="40000"/>
                    </a:schemeClr>
                  </a:solidFill>
                  <a:latin typeface="Times New Roman" pitchFamily="18"/>
                  <a:ea typeface="Lucida Sans Unicode" pitchFamily="2"/>
                  <a:cs typeface="Tahoma" pitchFamily="2"/>
                </a:rPr>
                <a:t>)</a:t>
              </a:r>
            </a:p>
          </p:txBody>
        </p:sp>
        <p:sp>
          <p:nvSpPr>
            <p:cNvPr id="14" name="Volný tvar 13"/>
            <p:cNvSpPr/>
            <p:nvPr/>
          </p:nvSpPr>
          <p:spPr>
            <a:xfrm>
              <a:off x="3139199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2</a:t>
              </a:r>
            </a:p>
          </p:txBody>
        </p:sp>
        <p:sp>
          <p:nvSpPr>
            <p:cNvPr id="15" name="Přímá spojovací čára 14"/>
            <p:cNvSpPr/>
            <p:nvPr/>
          </p:nvSpPr>
          <p:spPr>
            <a:xfrm flipV="1">
              <a:off x="3367080" y="3038400"/>
              <a:ext cx="0" cy="19832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6" name="Volný tvar 15"/>
            <p:cNvSpPr/>
            <p:nvPr/>
          </p:nvSpPr>
          <p:spPr>
            <a:xfrm>
              <a:off x="172332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3</a:t>
              </a:r>
            </a:p>
          </p:txBody>
        </p:sp>
        <p:sp>
          <p:nvSpPr>
            <p:cNvPr id="17" name="Přímá spojovací čára 16"/>
            <p:cNvSpPr/>
            <p:nvPr/>
          </p:nvSpPr>
          <p:spPr>
            <a:xfrm flipV="1">
              <a:off x="1883880" y="2343240"/>
              <a:ext cx="0" cy="2680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18" name="Volný tvar 17"/>
            <p:cNvSpPr/>
            <p:nvPr/>
          </p:nvSpPr>
          <p:spPr>
            <a:xfrm>
              <a:off x="266724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4</a:t>
              </a:r>
            </a:p>
          </p:txBody>
        </p:sp>
        <p:sp>
          <p:nvSpPr>
            <p:cNvPr id="19" name="Přímá spojovací čára 18"/>
            <p:cNvSpPr/>
            <p:nvPr/>
          </p:nvSpPr>
          <p:spPr>
            <a:xfrm flipV="1">
              <a:off x="2827800" y="3193200"/>
              <a:ext cx="0" cy="1830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0" name="Volný tvar 19"/>
            <p:cNvSpPr/>
            <p:nvPr/>
          </p:nvSpPr>
          <p:spPr>
            <a:xfrm>
              <a:off x="118368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5</a:t>
              </a:r>
            </a:p>
          </p:txBody>
        </p:sp>
        <p:sp>
          <p:nvSpPr>
            <p:cNvPr id="21" name="Přímá spojovací čára 20"/>
            <p:cNvSpPr/>
            <p:nvPr/>
          </p:nvSpPr>
          <p:spPr>
            <a:xfrm flipV="1">
              <a:off x="1344240" y="2614320"/>
              <a:ext cx="0" cy="24087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="t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  <p:sp>
          <p:nvSpPr>
            <p:cNvPr id="22" name="Volný tvar 21"/>
            <p:cNvSpPr/>
            <p:nvPr/>
          </p:nvSpPr>
          <p:spPr>
            <a:xfrm>
              <a:off x="3772800" y="5099400"/>
              <a:ext cx="461879" cy="578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360" tIns="44280" rIns="90360" bIns="44280" anchor="t" anchorCtr="0" compatLnSpc="0">
              <a:spAutoFit/>
            </a:bodyPr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r>
                <a:rPr lang="cs-CZ" sz="2800" b="1" i="0" u="none" strike="noStrike">
                  <a:ln>
                    <a:noFill/>
                  </a:ln>
                  <a:latin typeface="Symbol" pitchFamily="18"/>
                  <a:ea typeface="Lucida Sans Unicode" pitchFamily="2"/>
                  <a:cs typeface="Tahoma" pitchFamily="2"/>
                </a:rPr>
                <a:t></a:t>
              </a:r>
              <a:r>
                <a:rPr lang="cs-CZ" sz="2800" b="1" i="0" u="none" strike="noStrike" baseline="-25000">
                  <a:ln>
                    <a:noFill/>
                  </a:ln>
                  <a:latin typeface="Times New Roman" pitchFamily="18"/>
                  <a:ea typeface="Lucida Sans Unicode" pitchFamily="2"/>
                  <a:cs typeface="Tahoma" pitchFamily="2"/>
                </a:rPr>
                <a:t>6</a:t>
              </a:r>
            </a:p>
          </p:txBody>
        </p:sp>
        <p:sp>
          <p:nvSpPr>
            <p:cNvPr id="23" name="Přímá spojovací čára 22"/>
            <p:cNvSpPr/>
            <p:nvPr/>
          </p:nvSpPr>
          <p:spPr>
            <a:xfrm flipV="1">
              <a:off x="3933360" y="3066840"/>
              <a:ext cx="0" cy="19566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miter/>
              <a:tailEnd type="arrow"/>
            </a:ln>
          </p:spPr>
          <p:txBody>
            <a:bodyPr vert="horz" wrap="square" lIns="101520" tIns="58320" rIns="101520" bIns="58320" anchorCtr="0" compatLnSpc="0"/>
            <a:lstStyle>
              <a:defPPr lvl="0">
                <a:buSzPct val="45000"/>
                <a:buFont typeface="StarSymbol"/>
                <a:buNone/>
              </a:defPPr>
              <a:lvl1pPr lvl="0">
                <a:buSzPct val="45000"/>
                <a:buFont typeface="StarSymbol"/>
                <a:buChar char="●"/>
              </a:lvl1pPr>
              <a:lvl2pPr lvl="1">
                <a:buSzPct val="45000"/>
                <a:buFont typeface="StarSymbol"/>
                <a:buChar char="●"/>
              </a:lvl2pPr>
              <a:lvl3pPr lvl="2">
                <a:buSzPct val="45000"/>
                <a:buFont typeface="StarSymbol"/>
                <a:buChar char="●"/>
              </a:lvl3pPr>
              <a:lvl4pPr lvl="3">
                <a:buSzPct val="45000"/>
                <a:buFont typeface="StarSymbol"/>
                <a:buChar char="●"/>
              </a:lvl4pPr>
              <a:lvl5pPr lvl="4">
                <a:buSzPct val="45000"/>
                <a:buFont typeface="StarSymbol"/>
                <a:buChar char="●"/>
              </a:lvl5pPr>
              <a:lvl6pPr lvl="5">
                <a:buSzPct val="45000"/>
                <a:buFont typeface="StarSymbol"/>
                <a:buChar char="●"/>
              </a:lvl6pPr>
              <a:lvl7pPr lvl="6">
                <a:buSzPct val="45000"/>
                <a:buFont typeface="StarSymbol"/>
                <a:buChar char="●"/>
              </a:lvl7pPr>
              <a:lvl8pPr lvl="7">
                <a:buSzPct val="45000"/>
                <a:buFont typeface="StarSymbol"/>
                <a:buChar char="●"/>
              </a:lvl8pPr>
              <a:lvl9pPr lvl="8">
                <a:buSzPct val="45000"/>
                <a:buFont typeface="StarSymbol"/>
                <a:buChar char="●"/>
              </a:lvl9pPr>
            </a:lstStyle>
            <a:p>
              <a:pPr marL="0" marR="0" lvl="0" indent="0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</a:pPr>
              <a:endParaRPr lang="en-US" sz="2400" b="0" i="0" u="none" strike="noStrike">
                <a:ln>
                  <a:noFill/>
                </a:ln>
                <a:latin typeface="Times New Roman" pitchFamily="18"/>
                <a:ea typeface="Lucida Sans Unicode" pitchFamily="2"/>
                <a:cs typeface="Tahoma" pitchFamily="2"/>
              </a:endParaRPr>
            </a:p>
          </p:txBody>
        </p:sp>
      </p:grpSp>
      <p:graphicFrame>
        <p:nvGraphicFramePr>
          <p:cNvPr id="26" name="Objekt 25"/>
          <p:cNvGraphicFramePr>
            <a:graphicFrameLocks noChangeAspect="1"/>
          </p:cNvGraphicFramePr>
          <p:nvPr/>
        </p:nvGraphicFramePr>
        <p:xfrm>
          <a:off x="6012160" y="2996952"/>
          <a:ext cx="1617662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92" name="Equation" r:id="rId3" imgW="812520" imgH="279360" progId="Equation.3">
                  <p:embed/>
                </p:oleObj>
              </mc:Choice>
              <mc:Fallback>
                <p:oleObj name="Equation" r:id="rId3" imgW="812520" imgH="279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12160" y="2996952"/>
                        <a:ext cx="1617662" cy="5572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5111750" y="4269780"/>
          <a:ext cx="3676650" cy="88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93" name="Equation" r:id="rId5" imgW="1841400" imgH="444240" progId="Equation.3">
                  <p:embed/>
                </p:oleObj>
              </mc:Choice>
              <mc:Fallback>
                <p:oleObj name="Equation" r:id="rId5" imgW="184140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4269780"/>
                        <a:ext cx="3676650" cy="887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ovéPole 27"/>
          <p:cNvSpPr txBox="1"/>
          <p:nvPr/>
        </p:nvSpPr>
        <p:spPr>
          <a:xfrm>
            <a:off x="5073095" y="2389619"/>
            <a:ext cx="13644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Integrál</a:t>
            </a:r>
            <a:r>
              <a:rPr lang="en-US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29" name="TextovéPole 28"/>
          <p:cNvSpPr txBox="1"/>
          <p:nvPr/>
        </p:nvSpPr>
        <p:spPr>
          <a:xfrm>
            <a:off x="5073095" y="3687415"/>
            <a:ext cx="31213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+mj-lt"/>
              </a:rPr>
              <a:t>Monte Carlo </a:t>
            </a:r>
            <a:r>
              <a:rPr lang="cs-CZ" sz="2400" dirty="0" smtClean="0">
                <a:latin typeface="+mj-lt"/>
              </a:rPr>
              <a:t>odhad </a:t>
            </a:r>
            <a:r>
              <a:rPr lang="cs-CZ" sz="2400" i="1" dirty="0" smtClean="0">
                <a:latin typeface="+mj-lt"/>
              </a:rPr>
              <a:t>I</a:t>
            </a:r>
            <a:r>
              <a:rPr lang="cs-CZ" sz="2400" dirty="0" smtClean="0">
                <a:latin typeface="+mj-lt"/>
              </a:rPr>
              <a:t>:</a:t>
            </a:r>
            <a:endParaRPr lang="en-US" sz="2400" dirty="0">
              <a:latin typeface="+mj-lt"/>
            </a:endParaRPr>
          </a:p>
        </p:txBody>
      </p:sp>
      <p:sp>
        <p:nvSpPr>
          <p:cNvPr id="30" name="TextovéPole 29"/>
          <p:cNvSpPr txBox="1"/>
          <p:nvPr/>
        </p:nvSpPr>
        <p:spPr>
          <a:xfrm>
            <a:off x="5076056" y="5445224"/>
            <a:ext cx="34644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„V průměru“ to funguje:</a:t>
            </a:r>
            <a:endParaRPr lang="en-US" sz="2400" dirty="0">
              <a:latin typeface="+mj-lt"/>
            </a:endParaRPr>
          </a:p>
        </p:txBody>
      </p:sp>
      <p:graphicFrame>
        <p:nvGraphicFramePr>
          <p:cNvPr id="249860" name="Object 4"/>
          <p:cNvGraphicFramePr>
            <a:graphicFrameLocks noChangeAspect="1"/>
          </p:cNvGraphicFramePr>
          <p:nvPr/>
        </p:nvGraphicFramePr>
        <p:xfrm>
          <a:off x="6175375" y="6065838"/>
          <a:ext cx="1289050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94" name="Equation" r:id="rId7" imgW="647640" imgH="253800" progId="Equation.3">
                  <p:embed/>
                </p:oleObj>
              </mc:Choice>
              <mc:Fallback>
                <p:oleObj name="Equation" r:id="rId7" imgW="647640" imgH="253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75375" y="6065838"/>
                        <a:ext cx="1289050" cy="5064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3366FF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782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integrování</a:t>
            </a:r>
            <a:endParaRPr lang="en-US" dirty="0"/>
          </a:p>
        </p:txBody>
      </p:sp>
      <p:sp>
        <p:nvSpPr>
          <p:cNvPr id="2949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457200" indent="-457200"/>
            <a:r>
              <a:rPr lang="cs-CZ" dirty="0"/>
              <a:t>Vzorky jsou rozmístěny náhodně (nebo pseudonáhodně)</a:t>
            </a:r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Konvergence</a:t>
            </a:r>
            <a:r>
              <a:rPr lang="cs-CZ" dirty="0"/>
              <a:t>: O(</a:t>
            </a:r>
            <a:r>
              <a:rPr lang="cs-CZ" i="1" dirty="0"/>
              <a:t>N</a:t>
            </a:r>
            <a:r>
              <a:rPr lang="cs-CZ" baseline="30000" dirty="0"/>
              <a:t>-1/2</a:t>
            </a:r>
            <a:r>
              <a:rPr lang="cs-CZ" dirty="0"/>
              <a:t>)</a:t>
            </a:r>
          </a:p>
          <a:p>
            <a:pPr marL="763588" lvl="1" indent="-419100"/>
            <a:r>
              <a:rPr lang="cs-CZ" b="1" dirty="0" smtClean="0"/>
              <a:t>Konvergence nezávisí na </a:t>
            </a:r>
            <a:r>
              <a:rPr lang="cs-CZ" b="1" dirty="0" err="1" smtClean="0"/>
              <a:t>dimenz</a:t>
            </a:r>
            <a:r>
              <a:rPr lang="en-US" b="1" dirty="0" err="1"/>
              <a:t>i</a:t>
            </a:r>
            <a:endParaRPr lang="cs-CZ" b="1" dirty="0" smtClean="0"/>
          </a:p>
          <a:p>
            <a:pPr marL="763588" lvl="1" indent="-419100"/>
            <a:r>
              <a:rPr lang="cs-CZ" dirty="0" smtClean="0"/>
              <a:t>Rychlejší </a:t>
            </a:r>
            <a:r>
              <a:rPr lang="cs-CZ" dirty="0"/>
              <a:t>než klasické kvadraturní vzorce pro 3 a více dimenzí </a:t>
            </a:r>
            <a:endParaRPr lang="cs-CZ" dirty="0" smtClean="0"/>
          </a:p>
          <a:p>
            <a:pPr marL="457200" indent="-457200"/>
            <a:endParaRPr lang="cs-CZ" dirty="0" smtClean="0"/>
          </a:p>
          <a:p>
            <a:pPr marL="457200" indent="-457200"/>
            <a:r>
              <a:rPr lang="cs-CZ" dirty="0" smtClean="0"/>
              <a:t>Speciální </a:t>
            </a:r>
            <a:r>
              <a:rPr lang="cs-CZ" dirty="0"/>
              <a:t>metody pro rozmístění vzorků</a:t>
            </a:r>
          </a:p>
          <a:p>
            <a:pPr marL="763588" lvl="1" indent="-419100"/>
            <a:r>
              <a:rPr lang="cs-CZ" dirty="0"/>
              <a:t>Quasi-</a:t>
            </a:r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/>
              <a:t>Carlo</a:t>
            </a:r>
            <a:r>
              <a:rPr lang="cs-CZ" dirty="0"/>
              <a:t>, </a:t>
            </a:r>
            <a:r>
              <a:rPr lang="cs-CZ" dirty="0" err="1"/>
              <a:t>Randomized</a:t>
            </a:r>
            <a:r>
              <a:rPr lang="cs-CZ" dirty="0"/>
              <a:t> </a:t>
            </a:r>
            <a:r>
              <a:rPr lang="cs-CZ" dirty="0" smtClean="0"/>
              <a:t>quasi-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/>
              <a:t>Carlo</a:t>
            </a:r>
            <a:endParaRPr lang="cs-CZ" dirty="0"/>
          </a:p>
          <a:p>
            <a:pPr marL="763588" lvl="1" indent="-419100"/>
            <a:r>
              <a:rPr lang="cs-CZ" dirty="0"/>
              <a:t>Ještě rychlejší konvergence než MC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Monte</a:t>
            </a:r>
            <a:r>
              <a:rPr lang="cs-CZ" dirty="0"/>
              <a:t> </a:t>
            </a:r>
            <a:r>
              <a:rPr lang="cs-CZ" dirty="0" err="1"/>
              <a:t>Carlo</a:t>
            </a:r>
            <a:r>
              <a:rPr lang="cs-CZ" dirty="0"/>
              <a:t> </a:t>
            </a:r>
            <a:r>
              <a:rPr lang="cs-CZ" dirty="0" smtClean="0"/>
              <a:t>integrování – shrnutí</a:t>
            </a:r>
            <a:endParaRPr lang="en-US" dirty="0"/>
          </a:p>
        </p:txBody>
      </p:sp>
      <p:sp>
        <p:nvSpPr>
          <p:cNvPr id="242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562571"/>
            <a:ext cx="8229600" cy="4530725"/>
          </a:xfrm>
        </p:spPr>
        <p:txBody>
          <a:bodyPr/>
          <a:lstStyle/>
          <a:p>
            <a:r>
              <a:rPr lang="cs-CZ" b="1" dirty="0" smtClean="0"/>
              <a:t>Výhody</a:t>
            </a:r>
            <a:endParaRPr lang="cs-CZ" b="1" dirty="0"/>
          </a:p>
          <a:p>
            <a:pPr lvl="1"/>
            <a:r>
              <a:rPr lang="cs-CZ" dirty="0" smtClean="0"/>
              <a:t>Jednoduchá implementace</a:t>
            </a:r>
            <a:endParaRPr lang="cs-CZ" dirty="0"/>
          </a:p>
          <a:p>
            <a:pPr lvl="1"/>
            <a:r>
              <a:rPr lang="cs-CZ" dirty="0" smtClean="0"/>
              <a:t>Robustní </a:t>
            </a:r>
            <a:r>
              <a:rPr lang="cs-CZ" dirty="0"/>
              <a:t>řešení pro různé tvary domén a </a:t>
            </a:r>
            <a:r>
              <a:rPr lang="cs-CZ" dirty="0" smtClean="0"/>
              <a:t>integrantů</a:t>
            </a:r>
            <a:endParaRPr lang="cs-CZ" dirty="0"/>
          </a:p>
          <a:p>
            <a:pPr lvl="1"/>
            <a:r>
              <a:rPr lang="cs-CZ" dirty="0"/>
              <a:t>Efektivní pro vícerozměrné integrály</a:t>
            </a:r>
          </a:p>
          <a:p>
            <a:endParaRPr lang="cs-CZ" dirty="0"/>
          </a:p>
          <a:p>
            <a:endParaRPr lang="cs-CZ" dirty="0" smtClean="0"/>
          </a:p>
          <a:p>
            <a:r>
              <a:rPr lang="cs-CZ" b="1" dirty="0" smtClean="0"/>
              <a:t>Nevýhody</a:t>
            </a:r>
            <a:endParaRPr lang="cs-CZ" b="1" dirty="0"/>
          </a:p>
          <a:p>
            <a:pPr lvl="1"/>
            <a:r>
              <a:rPr lang="cs-CZ" dirty="0"/>
              <a:t>Relativně pomalá konvergence – zmenšení statistické chyby o polovinu vyžaduje zvětšit počet vzorků čtyřikrát</a:t>
            </a:r>
          </a:p>
          <a:p>
            <a:pPr lvl="1"/>
            <a:r>
              <a:rPr lang="cs-CZ" dirty="0"/>
              <a:t>Pro syntézu obrazu: obrázek obsahuje šum</a:t>
            </a:r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pPr lvl="1"/>
            <a:endParaRPr lang="cs-CZ" sz="2400" dirty="0"/>
          </a:p>
          <a:p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MC method: applications</a:t>
            </a:r>
            <a:endParaRPr lang="en-US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Financial market simulations</a:t>
            </a:r>
          </a:p>
          <a:p>
            <a:r>
              <a:rPr lang="en-US" dirty="0" smtClean="0"/>
              <a:t>Traffic flow simulations</a:t>
            </a:r>
          </a:p>
          <a:p>
            <a:r>
              <a:rPr lang="en-US" dirty="0" smtClean="0"/>
              <a:t>Environmental sciences</a:t>
            </a:r>
          </a:p>
          <a:p>
            <a:r>
              <a:rPr lang="en-US" dirty="0" smtClean="0"/>
              <a:t>Particle physics</a:t>
            </a:r>
          </a:p>
          <a:p>
            <a:r>
              <a:rPr lang="en-US" dirty="0" smtClean="0"/>
              <a:t>Quantum field theory</a:t>
            </a:r>
          </a:p>
          <a:p>
            <a:r>
              <a:rPr lang="en-US" dirty="0" smtClean="0"/>
              <a:t>Astrophysics</a:t>
            </a:r>
          </a:p>
          <a:p>
            <a:r>
              <a:rPr lang="en-US" dirty="0" smtClean="0"/>
              <a:t>Molecular modeling</a:t>
            </a:r>
          </a:p>
          <a:p>
            <a:r>
              <a:rPr lang="en-US" dirty="0" smtClean="0"/>
              <a:t>Semiconductor devices</a:t>
            </a:r>
          </a:p>
          <a:p>
            <a:r>
              <a:rPr lang="en-US" dirty="0" smtClean="0"/>
              <a:t>Optimization problems</a:t>
            </a:r>
          </a:p>
          <a:p>
            <a:r>
              <a:rPr lang="en-US" b="1" dirty="0" smtClean="0"/>
              <a:t>Light transport calculations</a:t>
            </a:r>
          </a:p>
          <a:p>
            <a:r>
              <a:rPr lang="en-US" dirty="0" smtClean="0"/>
              <a:t>...</a:t>
            </a:r>
            <a:endParaRPr lang="en-US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3318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Náhodné veličiny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i="1" dirty="0" smtClean="0"/>
          </a:p>
          <a:p>
            <a:r>
              <a:rPr lang="cs-CZ" i="1" dirty="0" smtClean="0"/>
              <a:t>X</a:t>
            </a:r>
            <a:r>
              <a:rPr lang="cs-CZ" dirty="0" smtClean="0"/>
              <a:t> … </a:t>
            </a:r>
            <a:r>
              <a:rPr lang="en-US" dirty="0" smtClean="0"/>
              <a:t>n</a:t>
            </a:r>
            <a:r>
              <a:rPr lang="cs-CZ" dirty="0" err="1" smtClean="0"/>
              <a:t>áhodná</a:t>
            </a:r>
            <a:r>
              <a:rPr lang="cs-CZ" dirty="0" smtClean="0"/>
              <a:t> veličina</a:t>
            </a:r>
          </a:p>
          <a:p>
            <a:endParaRPr lang="en-US" i="1" dirty="0" smtClean="0"/>
          </a:p>
          <a:p>
            <a:r>
              <a:rPr lang="cs-CZ" i="1" dirty="0" smtClean="0"/>
              <a:t>X </a:t>
            </a:r>
            <a:r>
              <a:rPr lang="cs-CZ" dirty="0" smtClean="0"/>
              <a:t>nabývá různých hodnot s různou pravděpodobností</a:t>
            </a:r>
            <a:endParaRPr lang="en-US" dirty="0" smtClean="0"/>
          </a:p>
          <a:p>
            <a:pPr lvl="1"/>
            <a:r>
              <a:rPr lang="cs-CZ" i="1" dirty="0" smtClean="0"/>
              <a:t>X</a:t>
            </a:r>
            <a:r>
              <a:rPr lang="cs-CZ" dirty="0" smtClean="0"/>
              <a:t> </a:t>
            </a:r>
            <a:r>
              <a:rPr lang="cs-CZ" dirty="0" smtClean="0">
                <a:sym typeface="Symbol"/>
              </a:rPr>
              <a:t> </a:t>
            </a:r>
            <a:r>
              <a:rPr lang="cs-CZ" i="1" dirty="0" smtClean="0">
                <a:sym typeface="Symbol"/>
              </a:rPr>
              <a:t>p</a:t>
            </a:r>
            <a:r>
              <a:rPr lang="en-US" dirty="0" smtClean="0">
                <a:sym typeface="Symbol"/>
              </a:rPr>
              <a:t>(x)</a:t>
            </a:r>
            <a:endParaRPr lang="cs-CZ" dirty="0" smtClean="0">
              <a:sym typeface="Symbol"/>
            </a:endParaRPr>
          </a:p>
          <a:p>
            <a:pPr lvl="1"/>
            <a:r>
              <a:rPr lang="cs-CZ" dirty="0" smtClean="0"/>
              <a:t>Rozložení pravděpodobnosti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5076056" y="1340768"/>
            <a:ext cx="3888432" cy="216024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Diskrétní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Konečná množina hodnot </a:t>
            </a:r>
            <a:r>
              <a:rPr lang="cs-CZ" i="1" dirty="0" err="1" smtClean="0"/>
              <a:t>x</a:t>
            </a:r>
            <a:r>
              <a:rPr lang="cs-CZ" i="1" baseline="-25000" dirty="0" err="1" smtClean="0"/>
              <a:t>i</a:t>
            </a:r>
            <a:endParaRPr lang="cs-CZ" i="1" dirty="0" smtClean="0"/>
          </a:p>
          <a:p>
            <a:r>
              <a:rPr lang="cs-CZ" dirty="0" smtClean="0"/>
              <a:t>S pravděpodobností </a:t>
            </a:r>
            <a:r>
              <a:rPr lang="en-US" i="1" dirty="0" smtClean="0"/>
              <a:t>p</a:t>
            </a:r>
            <a:r>
              <a:rPr lang="cs-CZ" i="1" baseline="-25000" dirty="0" smtClean="0"/>
              <a:t>i</a:t>
            </a:r>
            <a:endParaRPr lang="cs-CZ" dirty="0" smtClean="0"/>
          </a:p>
          <a:p>
            <a:pPr lvl="1"/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Distribuční funkce 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cumulative distribution </a:t>
            </a:r>
            <a:br>
              <a:rPr lang="en-US" dirty="0" smtClean="0"/>
            </a:br>
            <a:r>
              <a:rPr lang="en-US" dirty="0" smtClean="0"/>
              <a:t>function</a:t>
            </a:r>
            <a:r>
              <a:rPr lang="cs-CZ" dirty="0" smtClean="0"/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  <p:graphicFrame>
        <p:nvGraphicFramePr>
          <p:cNvPr id="308226" name="Object 2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91142868"/>
              </p:ext>
            </p:extLst>
          </p:nvPr>
        </p:nvGraphicFramePr>
        <p:xfrm>
          <a:off x="251520" y="2839542"/>
          <a:ext cx="27860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81" name="Rovnice" r:id="rId3" imgW="1206360" imgH="228600" progId="Equation.3">
                  <p:embed/>
                </p:oleObj>
              </mc:Choice>
              <mc:Fallback>
                <p:oleObj name="Rovnice" r:id="rId3" imgW="1206360" imgH="228600" progId="Equation.3">
                  <p:embed/>
                  <p:pic>
                    <p:nvPicPr>
                      <p:cNvPr id="0" name="Picture 68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839542"/>
                        <a:ext cx="27860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7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3952046"/>
              </p:ext>
            </p:extLst>
          </p:nvPr>
        </p:nvGraphicFramePr>
        <p:xfrm>
          <a:off x="3396804" y="2564904"/>
          <a:ext cx="1319212" cy="992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82" name="Rovnice" r:id="rId5" imgW="571252" imgH="431613" progId="Equation.3">
                  <p:embed/>
                </p:oleObj>
              </mc:Choice>
              <mc:Fallback>
                <p:oleObj name="Rovnice" r:id="rId5" imgW="571252" imgH="431613" progId="Equation.3">
                  <p:embed/>
                  <p:pic>
                    <p:nvPicPr>
                      <p:cNvPr id="0" name="Picture 68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6804" y="2564904"/>
                        <a:ext cx="1319212" cy="9921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>
            <a:off x="5724128" y="3016490"/>
            <a:ext cx="2880320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5724128" y="2204864"/>
            <a:ext cx="0" cy="7920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V="1">
            <a:off x="6228184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6732240" y="2440426"/>
            <a:ext cx="0" cy="576064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V="1">
            <a:off x="7740352" y="2512434"/>
            <a:ext cx="0" cy="504056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08228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5233720" y="2440426"/>
          <a:ext cx="411162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83" name="Rovnice" r:id="rId7" imgW="177646" imgH="228402" progId="Equation.3">
                  <p:embed/>
                </p:oleObj>
              </mc:Choice>
              <mc:Fallback>
                <p:oleObj name="Rovnice" r:id="rId7" imgW="177646" imgH="228402" progId="Equation.3">
                  <p:embed/>
                  <p:pic>
                    <p:nvPicPr>
                      <p:cNvPr id="0" name="Picture 688"/>
                      <p:cNvPicPr>
                        <a:picLocks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3720" y="2440426"/>
                        <a:ext cx="411162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8229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7086247" y="2903538"/>
          <a:ext cx="352425" cy="5254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084" name="Rovnice" r:id="rId9" imgW="152334" imgH="228501" progId="Equation.3">
                  <p:embed/>
                </p:oleObj>
              </mc:Choice>
              <mc:Fallback>
                <p:oleObj name="Rovnice" r:id="rId9" imgW="152334" imgH="228501" progId="Equation.3">
                  <p:embed/>
                  <p:pic>
                    <p:nvPicPr>
                      <p:cNvPr id="0" name="Picture 689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247" y="2903538"/>
                        <a:ext cx="352425" cy="5254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Connector 26"/>
          <p:cNvCxnSpPr/>
          <p:nvPr/>
        </p:nvCxnSpPr>
        <p:spPr>
          <a:xfrm flipH="1">
            <a:off x="5652120" y="2728458"/>
            <a:ext cx="1584176" cy="0"/>
          </a:xfrm>
          <a:prstGeom prst="line">
            <a:avLst/>
          </a:prstGeom>
          <a:ln>
            <a:solidFill>
              <a:schemeClr val="tx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V="1">
            <a:off x="7236296" y="2728458"/>
            <a:ext cx="0" cy="288032"/>
          </a:xfrm>
          <a:prstGeom prst="straightConnector1">
            <a:avLst/>
          </a:prstGeom>
          <a:ln w="28575">
            <a:prstDash val="dash"/>
            <a:tailEnd type="oval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5076056" y="1414517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smtClean="0">
                <a:latin typeface="+mj-lt"/>
              </a:rPr>
              <a:t>Pravděpodobnostní funkce</a:t>
            </a:r>
          </a:p>
          <a:p>
            <a:pPr algn="ctr"/>
            <a:r>
              <a:rPr lang="cs-CZ" b="1" dirty="0" smtClean="0">
                <a:latin typeface="+mj-lt"/>
              </a:rPr>
              <a:t>(probability </a:t>
            </a:r>
            <a:r>
              <a:rPr lang="en-US" b="1" dirty="0" smtClean="0">
                <a:latin typeface="+mj-lt"/>
              </a:rPr>
              <a:t>mass function</a:t>
            </a:r>
            <a:r>
              <a:rPr lang="cs-CZ" b="1" dirty="0" smtClean="0">
                <a:latin typeface="+mj-lt"/>
              </a:rPr>
              <a:t>)</a:t>
            </a:r>
            <a:endParaRPr lang="en-US" b="1" dirty="0">
              <a:latin typeface="+mj-lt"/>
            </a:endParaRPr>
          </a:p>
        </p:txBody>
      </p:sp>
      <p:grpSp>
        <p:nvGrpSpPr>
          <p:cNvPr id="63" name="Group 62"/>
          <p:cNvGrpSpPr/>
          <p:nvPr/>
        </p:nvGrpSpPr>
        <p:grpSpPr>
          <a:xfrm>
            <a:off x="295275" y="5144542"/>
            <a:ext cx="4636765" cy="1020762"/>
            <a:chOff x="295275" y="5373688"/>
            <a:chExt cx="4636765" cy="1020762"/>
          </a:xfrm>
        </p:grpSpPr>
        <p:graphicFrame>
          <p:nvGraphicFramePr>
            <p:cNvPr id="308230" name="Object 6">
              <a:hlinkClick r:id="" action="ppaction://ole?verb=0"/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3651601122"/>
                </p:ext>
              </p:extLst>
            </p:nvPr>
          </p:nvGraphicFramePr>
          <p:xfrm>
            <a:off x="295275" y="5373688"/>
            <a:ext cx="3340100" cy="10207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85" name="Rovnice" r:id="rId11" imgW="1447560" imgH="444240" progId="Equation.3">
                    <p:embed/>
                  </p:oleObj>
                </mc:Choice>
                <mc:Fallback>
                  <p:oleObj name="Rovnice" r:id="rId11" imgW="1447560" imgH="444240" progId="Equation.3">
                    <p:embed/>
                    <p:pic>
                      <p:nvPicPr>
                        <p:cNvPr id="0" name="Picture 690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95275" y="5373688"/>
                          <a:ext cx="3340100" cy="10207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08231" name="Object 7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054153" y="5621338"/>
            <a:ext cx="877887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86" name="Rovnice" r:id="rId13" imgW="381000" imgH="228600" progId="Equation.3">
                    <p:embed/>
                  </p:oleObj>
                </mc:Choice>
                <mc:Fallback>
                  <p:oleObj name="Rovnice" r:id="rId13" imgW="381000" imgH="228600" progId="Equation.3">
                    <p:embed/>
                    <p:pic>
                      <p:nvPicPr>
                        <p:cNvPr id="0" name="Picture 691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054153" y="5621338"/>
                          <a:ext cx="877887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62" name="Group 61"/>
          <p:cNvGrpSpPr/>
          <p:nvPr/>
        </p:nvGrpSpPr>
        <p:grpSpPr>
          <a:xfrm>
            <a:off x="5076056" y="3645024"/>
            <a:ext cx="3888432" cy="2808312"/>
            <a:chOff x="5076056" y="3645024"/>
            <a:chExt cx="3888432" cy="2808312"/>
          </a:xfrm>
        </p:grpSpPr>
        <p:sp>
          <p:nvSpPr>
            <p:cNvPr id="37" name="Rectangle 36"/>
            <p:cNvSpPr/>
            <p:nvPr/>
          </p:nvSpPr>
          <p:spPr>
            <a:xfrm>
              <a:off x="5076056" y="3645024"/>
              <a:ext cx="3888432" cy="2781016"/>
            </a:xfrm>
            <a:prstGeom prst="rect">
              <a:avLst/>
            </a:prstGeom>
            <a:ln>
              <a:solidFill>
                <a:srgbClr val="00B050"/>
              </a:solidFill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/>
            <p:nvPr/>
          </p:nvCxnSpPr>
          <p:spPr>
            <a:xfrm>
              <a:off x="5724128" y="6013530"/>
              <a:ext cx="2880320" cy="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V="1">
              <a:off x="5724128" y="3861048"/>
              <a:ext cx="0" cy="2132944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6228184" y="5509474"/>
              <a:ext cx="0" cy="55652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43" name="Object 4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248275" y="4365625"/>
            <a:ext cx="352425" cy="5254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87" name="Rovnice" r:id="rId15" imgW="152334" imgH="228501" progId="Equation.3">
                    <p:embed/>
                  </p:oleObj>
                </mc:Choice>
                <mc:Fallback>
                  <p:oleObj name="Rovnice" r:id="rId15" imgW="152334" imgH="228501" progId="Equation.3">
                    <p:embed/>
                    <p:pic>
                      <p:nvPicPr>
                        <p:cNvPr id="0" name="Picture 692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8275" y="4365625"/>
                          <a:ext cx="352425" cy="5254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44" name="Object 5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7086247" y="5927874"/>
            <a:ext cx="352425" cy="5254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88" name="Rovnice" r:id="rId17" imgW="152334" imgH="228501" progId="Equation.3">
                    <p:embed/>
                  </p:oleObj>
                </mc:Choice>
                <mc:Fallback>
                  <p:oleObj name="Rovnice" r:id="rId17" imgW="152334" imgH="228501" progId="Equation.3">
                    <p:embed/>
                    <p:pic>
                      <p:nvPicPr>
                        <p:cNvPr id="0" name="Picture 693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086247" y="5927874"/>
                          <a:ext cx="352425" cy="52546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cxnSp>
          <p:nvCxnSpPr>
            <p:cNvPr id="45" name="Straight Connector 44"/>
            <p:cNvCxnSpPr/>
            <p:nvPr/>
          </p:nvCxnSpPr>
          <p:spPr>
            <a:xfrm flipH="1">
              <a:off x="5652120" y="4653136"/>
              <a:ext cx="1584176" cy="0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/>
            <p:cNvSpPr txBox="1"/>
            <p:nvPr/>
          </p:nvSpPr>
          <p:spPr>
            <a:xfrm>
              <a:off x="5076056" y="3645024"/>
              <a:ext cx="38884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cs-CZ" b="1" dirty="0" smtClean="0">
                  <a:latin typeface="+mj-lt"/>
                </a:rPr>
                <a:t>Distribuční funkce</a:t>
              </a:r>
            </a:p>
          </p:txBody>
        </p:sp>
        <p:cxnSp>
          <p:nvCxnSpPr>
            <p:cNvPr id="48" name="Straight Arrow Connector 47"/>
            <p:cNvCxnSpPr/>
            <p:nvPr/>
          </p:nvCxnSpPr>
          <p:spPr>
            <a:xfrm flipV="1">
              <a:off x="6732240" y="4931288"/>
              <a:ext cx="0" cy="11347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 flipV="1">
              <a:off x="7236296" y="4639488"/>
              <a:ext cx="0" cy="1426512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/>
            <p:nvPr/>
          </p:nvCxnSpPr>
          <p:spPr>
            <a:xfrm flipV="1">
              <a:off x="7740352" y="4121784"/>
              <a:ext cx="0" cy="1944216"/>
            </a:xfrm>
            <a:prstGeom prst="straightConnector1">
              <a:avLst/>
            </a:prstGeom>
            <a:ln w="28575">
              <a:solidFill>
                <a:srgbClr val="00B050"/>
              </a:solidFill>
              <a:prstDash val="dash"/>
              <a:tailEnd type="oval" w="lg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flipH="1">
              <a:off x="5652120" y="4135432"/>
              <a:ext cx="2074584" cy="13648"/>
            </a:xfrm>
            <a:prstGeom prst="line">
              <a:avLst/>
            </a:prstGeom>
            <a:ln>
              <a:solidFill>
                <a:schemeClr val="tx2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aphicFrame>
          <p:nvGraphicFramePr>
            <p:cNvPr id="308234" name="Object 10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5365750" y="3932238"/>
            <a:ext cx="204788" cy="381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089" name="Rovnice" r:id="rId18" imgW="88707" imgH="164742" progId="Equation.3">
                    <p:embed/>
                  </p:oleObj>
                </mc:Choice>
                <mc:Fallback>
                  <p:oleObj name="Rovnice" r:id="rId18" imgW="88707" imgH="164742" progId="Equation.3">
                    <p:embed/>
                    <p:pic>
                      <p:nvPicPr>
                        <p:cNvPr id="0" name="Picture 694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1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365750" y="3932238"/>
                          <a:ext cx="204788" cy="381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Hustota pravděpodobnosti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(probability </a:t>
            </a:r>
            <a:r>
              <a:rPr lang="en-US" dirty="0" smtClean="0"/>
              <a:t>density function</a:t>
            </a:r>
            <a:r>
              <a:rPr lang="cs-CZ" dirty="0" smtClean="0"/>
              <a:t>, </a:t>
            </a:r>
            <a:r>
              <a:rPr lang="en-US" b="1" dirty="0" err="1" smtClean="0"/>
              <a:t>pdf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V 1d: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  <p:grpSp>
        <p:nvGrpSpPr>
          <p:cNvPr id="17" name="Group 16"/>
          <p:cNvGrpSpPr/>
          <p:nvPr/>
        </p:nvGrpSpPr>
        <p:grpSpPr>
          <a:xfrm>
            <a:off x="2875261" y="2708920"/>
            <a:ext cx="3393479" cy="864096"/>
            <a:chOff x="683568" y="2564904"/>
            <a:chExt cx="3393479" cy="864096"/>
          </a:xfrm>
        </p:grpSpPr>
        <p:graphicFrame>
          <p:nvGraphicFramePr>
            <p:cNvPr id="10" name="Object 2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683568" y="2684463"/>
            <a:ext cx="3311525" cy="6731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09442" name="Rovnice" r:id="rId3" imgW="1435100" imgH="292100" progId="Equation.3">
                    <p:embed/>
                  </p:oleObj>
                </mc:Choice>
                <mc:Fallback>
                  <p:oleObj name="Rovnice" r:id="rId3" imgW="1435100" imgH="292100" progId="Equation.3">
                    <p:embed/>
                    <p:pic>
                      <p:nvPicPr>
                        <p:cNvPr id="0" name="Picture 156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3568" y="2684463"/>
                          <a:ext cx="3311525" cy="6731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Rectangle 10"/>
            <p:cNvSpPr/>
            <p:nvPr/>
          </p:nvSpPr>
          <p:spPr>
            <a:xfrm>
              <a:off x="692671" y="2564904"/>
              <a:ext cx="3384376" cy="864096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aphicFrame>
        <p:nvGraphicFramePr>
          <p:cNvPr id="309253" name="Object 5">
            <a:hlinkClick r:id="" action="ppaction://ole?verb=0"/>
          </p:cNvPr>
          <p:cNvGraphicFramePr>
            <a:graphicFrameLocks/>
          </p:cNvGraphicFramePr>
          <p:nvPr/>
        </p:nvGraphicFramePr>
        <p:xfrm>
          <a:off x="2755106" y="4509120"/>
          <a:ext cx="3633788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443" name="Rovnice" r:id="rId5" imgW="1574800" imgH="330200" progId="Equation.3">
                  <p:embed/>
                </p:oleObj>
              </mc:Choice>
              <mc:Fallback>
                <p:oleObj name="Rovnice" r:id="rId5" imgW="1574800" imgH="330200" progId="Equation.3">
                  <p:embed/>
                  <p:pic>
                    <p:nvPicPr>
                      <p:cNvPr id="0" name="Picture 157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5106" y="4509120"/>
                        <a:ext cx="3633788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Rendering = </a:t>
            </a:r>
            <a:r>
              <a:rPr lang="cs-CZ" dirty="0" smtClean="0"/>
              <a:t>Integrování funkcí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67944" y="2780928"/>
            <a:ext cx="4618856" cy="3133973"/>
          </a:xfrm>
        </p:spPr>
        <p:txBody>
          <a:bodyPr/>
          <a:lstStyle/>
          <a:p>
            <a:r>
              <a:rPr lang="cs-CZ" dirty="0" smtClean="0"/>
              <a:t>Problémy</a:t>
            </a:r>
          </a:p>
          <a:p>
            <a:pPr lvl="1"/>
            <a:r>
              <a:rPr lang="cs-CZ" dirty="0" smtClean="0"/>
              <a:t>Nespojitost </a:t>
            </a:r>
            <a:r>
              <a:rPr lang="cs-CZ" dirty="0" err="1" smtClean="0"/>
              <a:t>integradu</a:t>
            </a: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(viditelnost)</a:t>
            </a:r>
          </a:p>
          <a:p>
            <a:pPr lvl="1"/>
            <a:r>
              <a:rPr lang="cs-CZ" dirty="0" smtClean="0"/>
              <a:t>Téměř libovolné hodnoty </a:t>
            </a:r>
            <a:r>
              <a:rPr lang="cs-CZ" dirty="0" err="1" smtClean="0"/>
              <a:t>integrandu</a:t>
            </a:r>
            <a:r>
              <a:rPr lang="cs-CZ" dirty="0" smtClean="0"/>
              <a:t> (distribuce světla, BRDF)</a:t>
            </a:r>
          </a:p>
          <a:p>
            <a:pPr lvl="1"/>
            <a:r>
              <a:rPr lang="cs-CZ" dirty="0" smtClean="0"/>
              <a:t>Složitá geometrie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  <p:graphicFrame>
        <p:nvGraphicFramePr>
          <p:cNvPr id="250883" name="Object 3"/>
          <p:cNvGraphicFramePr>
            <a:graphicFrameLocks noChangeAspect="1"/>
          </p:cNvGraphicFramePr>
          <p:nvPr/>
        </p:nvGraphicFramePr>
        <p:xfrm>
          <a:off x="1084263" y="1628800"/>
          <a:ext cx="697547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0978" name="Rovnice" r:id="rId3" imgW="3035300" imgH="393700" progId="Equation.3">
                  <p:embed/>
                </p:oleObj>
              </mc:Choice>
              <mc:Fallback>
                <p:oleObj name="Rovnice" r:id="rId3" imgW="3035300" imgH="3937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84263" y="1628800"/>
                        <a:ext cx="697547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4" descr="electric_x0y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725144"/>
            <a:ext cx="2011801" cy="13624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>
          <a:xfrm>
            <a:off x="1543743" y="2636912"/>
            <a:ext cx="1950476" cy="1950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11760" y="4953942"/>
            <a:ext cx="22322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Příchozí radiance </a:t>
            </a:r>
            <a:r>
              <a:rPr lang="cs-CZ" i="1" dirty="0" err="1" smtClean="0">
                <a:latin typeface="+mj-lt"/>
              </a:rPr>
              <a:t>L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(</a:t>
            </a:r>
            <a:r>
              <a:rPr lang="cs-CZ" b="1" dirty="0" err="1" smtClean="0">
                <a:latin typeface="+mj-lt"/>
              </a:rPr>
              <a:t>x</a:t>
            </a:r>
            <a:r>
              <a:rPr lang="cs-CZ" dirty="0" err="1" smtClean="0">
                <a:latin typeface="+mj-lt"/>
              </a:rPr>
              <a:t>,</a:t>
            </a:r>
            <a:r>
              <a:rPr lang="cs-CZ" dirty="0" err="1" smtClean="0">
                <a:latin typeface="Symbol" pitchFamily="18" charset="2"/>
              </a:rPr>
              <a:t>w</a:t>
            </a:r>
            <a:r>
              <a:rPr lang="cs-CZ" baseline="-25000" dirty="0" err="1" smtClean="0">
                <a:latin typeface="+mj-lt"/>
              </a:rPr>
              <a:t>i</a:t>
            </a:r>
            <a:r>
              <a:rPr lang="cs-CZ" dirty="0" smtClean="0">
                <a:latin typeface="+mj-lt"/>
              </a:rPr>
              <a:t>) pro jeden bod na podlaze.</a:t>
            </a:r>
            <a:endParaRPr lang="cs-CZ" dirty="0">
              <a:latin typeface="+mj-lt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2987824" y="4725144"/>
            <a:ext cx="144016" cy="228798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518981" y="4953942"/>
            <a:ext cx="1764987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Distribuční funkce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cumulative distribution function</a:t>
            </a:r>
            <a:r>
              <a:rPr lang="cs-CZ" dirty="0" smtClean="0"/>
              <a:t>, </a:t>
            </a:r>
            <a:r>
              <a:rPr lang="en-US" b="1" dirty="0" err="1" smtClean="0"/>
              <a:t>cdf</a:t>
            </a:r>
            <a:r>
              <a:rPr lang="cs-CZ" dirty="0" smtClean="0"/>
              <a:t>)</a:t>
            </a:r>
            <a:br>
              <a:rPr lang="cs-CZ" dirty="0" smtClean="0"/>
            </a:br>
            <a:r>
              <a:rPr lang="cs-CZ" dirty="0" smtClean="0"/>
              <a:t>V 1d:</a:t>
            </a:r>
          </a:p>
          <a:p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  <p:graphicFrame>
        <p:nvGraphicFramePr>
          <p:cNvPr id="309250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2447925" y="2996952"/>
          <a:ext cx="4248150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66" name="Rovnice" r:id="rId3" imgW="1841500" imgH="330200" progId="Equation.3">
                  <p:embed/>
                </p:oleObj>
              </mc:Choice>
              <mc:Fallback>
                <p:oleObj name="Rovnice" r:id="rId3" imgW="1841500" imgH="330200" progId="Equation.3">
                  <p:embed/>
                  <p:pic>
                    <p:nvPicPr>
                      <p:cNvPr id="0" name="Picture 156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7925" y="2996952"/>
                        <a:ext cx="4248150" cy="75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6" name="Group 14"/>
          <p:cNvGrpSpPr/>
          <p:nvPr/>
        </p:nvGrpSpPr>
        <p:grpSpPr>
          <a:xfrm>
            <a:off x="2627784" y="4149080"/>
            <a:ext cx="3888432" cy="864096"/>
            <a:chOff x="4788024" y="5517232"/>
            <a:chExt cx="3888432" cy="864096"/>
          </a:xfrm>
        </p:grpSpPr>
        <p:graphicFrame>
          <p:nvGraphicFramePr>
            <p:cNvPr id="309254" name="Object 6">
              <a:hlinkClick r:id="" action="ppaction://ole?verb=0"/>
            </p:cNvPr>
            <p:cNvGraphicFramePr>
              <a:graphicFrameLocks/>
            </p:cNvGraphicFramePr>
            <p:nvPr/>
          </p:nvGraphicFramePr>
          <p:xfrm>
            <a:off x="4824611" y="5549900"/>
            <a:ext cx="3779837" cy="7588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10467" name="Rovnice" r:id="rId5" imgW="1638300" imgH="330200" progId="Equation.3">
                    <p:embed/>
                  </p:oleObj>
                </mc:Choice>
                <mc:Fallback>
                  <p:oleObj name="Rovnice" r:id="rId5" imgW="1638300" imgH="330200" progId="Equation.3">
                    <p:embed/>
                    <p:pic>
                      <p:nvPicPr>
                        <p:cNvPr id="0" name="Picture 157"/>
                        <p:cNvPicPr>
                          <a:picLocks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24611" y="5549900"/>
                          <a:ext cx="3779837" cy="7588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4" name="Rectangle 13"/>
            <p:cNvSpPr/>
            <p:nvPr/>
          </p:nvSpPr>
          <p:spPr>
            <a:xfrm>
              <a:off x="4788024" y="5517232"/>
              <a:ext cx="3888432" cy="86409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23100" b="60447"/>
          <a:stretch/>
        </p:blipFill>
        <p:spPr bwMode="auto">
          <a:xfrm>
            <a:off x="4716016" y="1772816"/>
            <a:ext cx="3815408" cy="11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2339752" y="4293096"/>
            <a:ext cx="648072" cy="7920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35696" y="1700808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Hustota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pravděpodobnosti </a:t>
            </a:r>
            <a:br>
              <a:rPr lang="cs-CZ" sz="2400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2034" y="1124744"/>
            <a:ext cx="80361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smtClean="0">
                <a:latin typeface="+mj-lt"/>
              </a:rPr>
              <a:t>Př. Rovnoměrné rozdělení (</a:t>
            </a:r>
            <a:r>
              <a:rPr lang="cs-CZ" sz="2400" b="1" dirty="0" err="1" smtClean="0">
                <a:latin typeface="+mj-lt"/>
              </a:rPr>
              <a:t>uniform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b="1" dirty="0" err="1" smtClean="0">
                <a:latin typeface="+mj-lt"/>
              </a:rPr>
              <a:t>distribution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35696" y="4365104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Distribuční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funkce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l="58274" t="39552" b="9701"/>
          <a:stretch/>
        </p:blipFill>
        <p:spPr bwMode="auto">
          <a:xfrm>
            <a:off x="4716016" y="2901137"/>
            <a:ext cx="3815408" cy="34801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Spojitá náhodná veličina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  <p:pic>
        <p:nvPicPr>
          <p:cNvPr id="3112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4005063"/>
            <a:ext cx="3816424" cy="2438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2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556793"/>
            <a:ext cx="3832077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 rot="16200000">
            <a:off x="7544537" y="3733879"/>
            <a:ext cx="18614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Zdroj: </a:t>
            </a:r>
            <a:r>
              <a:rPr lang="cs-CZ" dirty="0" err="1" smtClean="0">
                <a:latin typeface="+mj-lt"/>
              </a:rPr>
              <a:t>wikipedia</a:t>
            </a:r>
            <a:endParaRPr lang="en-US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42727" y="1124744"/>
            <a:ext cx="54585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b="1" dirty="0" err="1" smtClean="0">
                <a:latin typeface="+mj-lt"/>
              </a:rPr>
              <a:t>Gaussovské</a:t>
            </a:r>
            <a:r>
              <a:rPr lang="cs-CZ" sz="2400" b="1" dirty="0" smtClean="0">
                <a:latin typeface="+mj-lt"/>
              </a:rPr>
              <a:t> (normální) rozdělení</a:t>
            </a:r>
            <a:endParaRPr lang="en-US" sz="2400" b="1" dirty="0">
              <a:latin typeface="+mj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83568" y="1940639"/>
            <a:ext cx="2808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Hustota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pravděpodobnosti </a:t>
            </a:r>
            <a:br>
              <a:rPr lang="cs-CZ" sz="2400" dirty="0" smtClean="0">
                <a:latin typeface="+mj-lt"/>
              </a:rPr>
            </a:b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pdf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27584" y="4398203"/>
            <a:ext cx="216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400" dirty="0" smtClean="0">
                <a:latin typeface="+mj-lt"/>
              </a:rPr>
              <a:t>Distribuční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funkce </a:t>
            </a:r>
            <a:r>
              <a:rPr lang="cs-CZ" sz="2400" b="1" dirty="0" smtClean="0">
                <a:latin typeface="+mj-lt"/>
              </a:rPr>
              <a:t>(</a:t>
            </a:r>
            <a:r>
              <a:rPr lang="cs-CZ" sz="2400" b="1" dirty="0" err="1" smtClean="0">
                <a:latin typeface="+mj-lt"/>
              </a:rPr>
              <a:t>cdf</a:t>
            </a:r>
            <a:r>
              <a:rPr lang="cs-CZ" sz="2400" b="1" dirty="0" smtClean="0">
                <a:latin typeface="+mj-lt"/>
              </a:rPr>
              <a:t>)</a:t>
            </a:r>
            <a:endParaRPr lang="en-US" sz="2400" b="1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hodnota a rozptyl</a:t>
            </a:r>
            <a:endParaRPr lang="en-US" dirty="0"/>
          </a:p>
        </p:txBody>
      </p:sp>
      <p:sp>
        <p:nvSpPr>
          <p:cNvPr id="24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4862512"/>
          </a:xfrm>
        </p:spPr>
        <p:txBody>
          <a:bodyPr/>
          <a:lstStyle/>
          <a:p>
            <a:r>
              <a:rPr lang="cs-CZ" b="1" dirty="0" smtClean="0"/>
              <a:t>Střední hodnota</a:t>
            </a:r>
            <a:r>
              <a:rPr lang="en-US" b="1" dirty="0" smtClean="0"/>
              <a:t> </a:t>
            </a:r>
            <a:r>
              <a:rPr lang="en-US" dirty="0" smtClean="0"/>
              <a:t>(o</a:t>
            </a:r>
            <a:r>
              <a:rPr lang="cs-CZ" dirty="0" smtClean="0"/>
              <a:t>čekávaná hodnota, </a:t>
            </a:r>
            <a:r>
              <a:rPr lang="en-US" dirty="0" smtClean="0"/>
              <a:t>expected value</a:t>
            </a:r>
            <a:r>
              <a:rPr lang="cs-CZ" dirty="0" smtClean="0"/>
              <a:t>)</a:t>
            </a:r>
            <a:endParaRPr lang="cs-CZ" dirty="0"/>
          </a:p>
          <a:p>
            <a:endParaRPr lang="cs-CZ" dirty="0" smtClean="0"/>
          </a:p>
          <a:p>
            <a:endParaRPr lang="cs-CZ" dirty="0"/>
          </a:p>
          <a:p>
            <a:r>
              <a:rPr lang="cs-CZ" b="1" dirty="0" smtClean="0"/>
              <a:t>Rozptyl </a:t>
            </a:r>
            <a:r>
              <a:rPr lang="cs-CZ" dirty="0" smtClean="0"/>
              <a:t>(variance)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Vlastnosti</a:t>
            </a:r>
            <a:endParaRPr lang="cs-CZ" dirty="0"/>
          </a:p>
        </p:txBody>
      </p:sp>
      <p:pic>
        <p:nvPicPr>
          <p:cNvPr id="24371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996952"/>
            <a:ext cx="4505325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371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81350" y="5084787"/>
            <a:ext cx="278130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8057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151981" y="1844675"/>
          <a:ext cx="2840038" cy="67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0673" name="Rovnice" r:id="rId5" imgW="1231366" imgH="291973" progId="Equation.3">
                  <p:embed/>
                </p:oleObj>
              </mc:Choice>
              <mc:Fallback>
                <p:oleObj name="Rovnice" r:id="rId5" imgW="1231366" imgH="291973" progId="Equation.3">
                  <p:embed/>
                  <p:pic>
                    <p:nvPicPr>
                      <p:cNvPr id="0" name="Picture 78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51981" y="1844675"/>
                        <a:ext cx="2840038" cy="671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228184" y="5085184"/>
            <a:ext cx="2915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>
                <a:latin typeface="+mj-lt"/>
              </a:rPr>
              <a:t>(pokud jsou </a:t>
            </a:r>
            <a:r>
              <a:rPr lang="cs-CZ" i="1" dirty="0" err="1" smtClean="0">
                <a:latin typeface="+mj-lt"/>
              </a:rPr>
              <a:t>X</a:t>
            </a:r>
            <a:r>
              <a:rPr lang="cs-CZ" i="1" baseline="-25000" dirty="0" err="1" smtClean="0">
                <a:latin typeface="+mj-lt"/>
              </a:rPr>
              <a:t>i</a:t>
            </a:r>
            <a:r>
              <a:rPr lang="cs-CZ" i="1" dirty="0" smtClean="0">
                <a:latin typeface="+mj-lt"/>
              </a:rPr>
              <a:t> </a:t>
            </a:r>
            <a:r>
              <a:rPr lang="cs-CZ" dirty="0" smtClean="0">
                <a:latin typeface="+mj-lt"/>
              </a:rPr>
              <a:t>nezávislé)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Transformace náhodné veličiny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 smtClean="0"/>
          </a:p>
          <a:p>
            <a:endParaRPr lang="cs-CZ" dirty="0" smtClean="0"/>
          </a:p>
          <a:p>
            <a:r>
              <a:rPr lang="cs-CZ" i="1" dirty="0" smtClean="0"/>
              <a:t>Y</a:t>
            </a:r>
            <a:r>
              <a:rPr lang="cs-CZ" dirty="0" smtClean="0"/>
              <a:t> je náhodná veličina</a:t>
            </a:r>
          </a:p>
          <a:p>
            <a:endParaRPr lang="cs-CZ" dirty="0" smtClean="0"/>
          </a:p>
          <a:p>
            <a:r>
              <a:rPr lang="cs-CZ" dirty="0" smtClean="0"/>
              <a:t>Střední hodnota </a:t>
            </a:r>
            <a:r>
              <a:rPr lang="cs-CZ" i="1" dirty="0" smtClean="0"/>
              <a:t>Y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  <p:graphicFrame>
        <p:nvGraphicFramePr>
          <p:cNvPr id="7" name="Object 4">
            <a:hlinkClick r:id="" action="ppaction://ole?verb=0"/>
          </p:cNvPr>
          <p:cNvGraphicFramePr>
            <a:graphicFrameLocks/>
          </p:cNvGraphicFramePr>
          <p:nvPr/>
        </p:nvGraphicFramePr>
        <p:xfrm>
          <a:off x="3963988" y="1766888"/>
          <a:ext cx="1428750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44" name="Rovnice" r:id="rId3" imgW="622030" imgH="215806" progId="Equation.3">
                  <p:embed/>
                </p:oleObj>
              </mc:Choice>
              <mc:Fallback>
                <p:oleObj name="Rovnice" r:id="rId3" imgW="622030" imgH="215806" progId="Equation.3">
                  <p:embed/>
                  <p:pic>
                    <p:nvPicPr>
                      <p:cNvPr id="0" name="Picture 154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3988" y="1766888"/>
                        <a:ext cx="1428750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9555" name="Object 3">
            <a:hlinkClick r:id="" action="ppaction://ole?verb=0"/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5882516"/>
              </p:ext>
            </p:extLst>
          </p:nvPr>
        </p:nvGraphicFramePr>
        <p:xfrm>
          <a:off x="2976984" y="4221088"/>
          <a:ext cx="3251200" cy="8758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9745" name="Rovnice" r:id="rId5" imgW="1409400" imgH="291960" progId="Equation.3">
                  <p:embed/>
                </p:oleObj>
              </mc:Choice>
              <mc:Fallback>
                <p:oleObj name="Rovnice" r:id="rId5" imgW="1409400" imgH="291960" progId="Equation.3">
                  <p:embed/>
                  <p:pic>
                    <p:nvPicPr>
                      <p:cNvPr id="0" name="Picture 155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6984" y="4221088"/>
                        <a:ext cx="3251200" cy="875880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chemeClr val="accent2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en-US" b="1" dirty="0" smtClean="0"/>
              <a:t>Monte Carlo </a:t>
            </a:r>
            <a:r>
              <a:rPr lang="cs-CZ" b="1" dirty="0" smtClean="0"/>
              <a:t>integrování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3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073650" y="1847850"/>
          <a:ext cx="2011363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60" name="Rovnice" r:id="rId4" imgW="876300" imgH="292100" progId="Equation.3">
                  <p:embed/>
                </p:oleObj>
              </mc:Choice>
              <mc:Fallback>
                <p:oleObj name="Rovnice" r:id="rId4" imgW="876300" imgH="292100" progId="Equation.3">
                  <p:embed/>
                  <p:pic>
                    <p:nvPicPr>
                      <p:cNvPr id="0" name="Picture 15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3650" y="1847850"/>
                        <a:ext cx="2011363" cy="673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5" name="Rectangle 5"/>
          <p:cNvSpPr>
            <a:spLocks noChangeArrowheads="1"/>
          </p:cNvSpPr>
          <p:nvPr/>
        </p:nvSpPr>
        <p:spPr bwMode="auto">
          <a:xfrm>
            <a:off x="569913" y="1889125"/>
            <a:ext cx="3609964" cy="465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b="1" dirty="0">
                <a:latin typeface="+mj-lt"/>
              </a:rPr>
              <a:t>Odhadovaný integrál:</a:t>
            </a:r>
          </a:p>
        </p:txBody>
      </p:sp>
      <p:sp>
        <p:nvSpPr>
          <p:cNvPr id="5128" name="Rectangle 8"/>
          <p:cNvSpPr>
            <a:spLocks noChangeArrowheads="1"/>
          </p:cNvSpPr>
          <p:nvPr/>
        </p:nvSpPr>
        <p:spPr bwMode="auto">
          <a:xfrm>
            <a:off x="582816" y="3501008"/>
            <a:ext cx="6913753" cy="90229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+mj-lt"/>
              </a:rPr>
              <a:t>Je-li 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 náhodná veličina s distribucí </a:t>
            </a:r>
            <a:r>
              <a:rPr lang="cs-CZ" sz="2400" i="1" dirty="0" smtClean="0">
                <a:latin typeface="+mj-lt"/>
              </a:rPr>
              <a:t>p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), pak </a:t>
            </a:r>
            <a:br>
              <a:rPr lang="cs-CZ" sz="2400" dirty="0" smtClean="0">
                <a:latin typeface="+mj-lt"/>
              </a:rPr>
            </a:br>
            <a:r>
              <a:rPr lang="cs-CZ" sz="2400" i="1" dirty="0" smtClean="0">
                <a:latin typeface="+mj-lt"/>
              </a:rPr>
              <a:t>f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i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</a:t>
            </a:r>
            <a:r>
              <a:rPr lang="en-US" sz="2400" dirty="0" smtClean="0">
                <a:latin typeface="+mj-lt"/>
              </a:rPr>
              <a:t>/</a:t>
            </a:r>
            <a:r>
              <a:rPr lang="en-US" sz="2400" i="1" dirty="0" smtClean="0">
                <a:latin typeface="+mj-lt"/>
              </a:rPr>
              <a:t>p</a:t>
            </a:r>
            <a:r>
              <a:rPr lang="en-US" sz="2400" dirty="0" smtClean="0">
                <a:latin typeface="+mj-lt"/>
              </a:rPr>
              <a:t>(</a:t>
            </a:r>
            <a:r>
              <a:rPr lang="en-US" sz="2400" i="1" dirty="0" smtClean="0">
                <a:latin typeface="+mj-lt"/>
              </a:rPr>
              <a:t>X</a:t>
            </a:r>
            <a:r>
              <a:rPr lang="en-US" sz="2400" dirty="0" smtClean="0">
                <a:latin typeface="+mj-lt"/>
              </a:rPr>
              <a:t>)</a:t>
            </a:r>
            <a:r>
              <a:rPr lang="cs-CZ" sz="2400" b="1" dirty="0" smtClean="0">
                <a:latin typeface="+mj-lt"/>
              </a:rPr>
              <a:t> </a:t>
            </a:r>
            <a:r>
              <a:rPr lang="cs-CZ" sz="2400" dirty="0" smtClean="0">
                <a:latin typeface="+mj-lt"/>
              </a:rPr>
              <a:t>je tzv. </a:t>
            </a:r>
            <a:r>
              <a:rPr lang="cs-CZ" sz="2400" b="1" dirty="0" smtClean="0">
                <a:latin typeface="+mj-lt"/>
              </a:rPr>
              <a:t>primární estimátor </a:t>
            </a:r>
            <a:r>
              <a:rPr lang="cs-CZ" sz="2400" dirty="0" smtClean="0">
                <a:latin typeface="+mj-lt"/>
              </a:rPr>
              <a:t>integrálu:</a:t>
            </a:r>
            <a:endParaRPr lang="cs-CZ" sz="2400" dirty="0">
              <a:latin typeface="+mj-lt"/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4965700" y="1700808"/>
            <a:ext cx="2184400" cy="936104"/>
          </a:xfrm>
          <a:prstGeom prst="rect">
            <a:avLst/>
          </a:prstGeom>
          <a:noFill/>
          <a:ln w="25400">
            <a:solidFill>
              <a:schemeClr val="accent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124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92498234"/>
              </p:ext>
            </p:extLst>
          </p:nvPr>
        </p:nvGraphicFramePr>
        <p:xfrm>
          <a:off x="3394075" y="4797425"/>
          <a:ext cx="1955800" cy="113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3361" name="Equation" r:id="rId6" imgW="850680" imgH="419040" progId="Equation.3">
                  <p:embed/>
                </p:oleObj>
              </mc:Choice>
              <mc:Fallback>
                <p:oleObj name="Equation" r:id="rId6" imgW="850680" imgH="419040" progId="Equation.3">
                  <p:embed/>
                  <p:pic>
                    <p:nvPicPr>
                      <p:cNvPr id="0" name="Picture 15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94075" y="4797425"/>
                        <a:ext cx="1955800" cy="113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/>
          <p:cNvSpPr/>
          <p:nvPr/>
        </p:nvSpPr>
        <p:spPr>
          <a:xfrm>
            <a:off x="2915816" y="4725144"/>
            <a:ext cx="2880320" cy="12961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26</a:t>
            </a:fld>
            <a:endParaRPr lang="en-US" alt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Primární estimátor určitého </a:t>
            </a:r>
            <a:r>
              <a:rPr lang="cs-CZ" dirty="0" smtClean="0"/>
              <a:t>integrálu</a:t>
            </a:r>
            <a:endParaRPr lang="cs-CZ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 dirty="0"/>
              <a:t>Primární estimátor určitého integrálu</a:t>
            </a:r>
            <a:endParaRPr lang="cs-CZ" dirty="0">
              <a:latin typeface="Arial CE" charset="-18"/>
            </a:endParaRPr>
          </a:p>
        </p:txBody>
      </p:sp>
      <p:sp>
        <p:nvSpPr>
          <p:cNvPr id="7171" name="Rectangle 3"/>
          <p:cNvSpPr>
            <a:spLocks noChangeArrowheads="1"/>
          </p:cNvSpPr>
          <p:nvPr/>
        </p:nvSpPr>
        <p:spPr bwMode="auto">
          <a:xfrm>
            <a:off x="3747043" y="5517232"/>
            <a:ext cx="437621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i="1" dirty="0" smtClean="0">
                <a:latin typeface="+mj-lt"/>
              </a:rPr>
              <a:t>X</a:t>
            </a:r>
            <a:endParaRPr lang="cs-CZ" sz="2800" i="1" dirty="0">
              <a:latin typeface="+mj-lt"/>
            </a:endParaRPr>
          </a:p>
        </p:txBody>
      </p:sp>
      <p:sp>
        <p:nvSpPr>
          <p:cNvPr id="7172" name="Freeform 4"/>
          <p:cNvSpPr>
            <a:spLocks/>
          </p:cNvSpPr>
          <p:nvPr/>
        </p:nvSpPr>
        <p:spPr bwMode="auto">
          <a:xfrm>
            <a:off x="1981200" y="2438400"/>
            <a:ext cx="4954588" cy="3049588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192" y="816"/>
              </a:cxn>
              <a:cxn ang="0">
                <a:pos x="432" y="336"/>
              </a:cxn>
              <a:cxn ang="0">
                <a:pos x="720" y="48"/>
              </a:cxn>
              <a:cxn ang="0">
                <a:pos x="864" y="0"/>
              </a:cxn>
              <a:cxn ang="0">
                <a:pos x="960" y="0"/>
              </a:cxn>
              <a:cxn ang="0">
                <a:pos x="1104" y="48"/>
              </a:cxn>
              <a:cxn ang="0">
                <a:pos x="1248" y="192"/>
              </a:cxn>
              <a:cxn ang="0">
                <a:pos x="1392" y="432"/>
              </a:cxn>
              <a:cxn ang="0">
                <a:pos x="1536" y="576"/>
              </a:cxn>
              <a:cxn ang="0">
                <a:pos x="1680" y="624"/>
              </a:cxn>
              <a:cxn ang="0">
                <a:pos x="1824" y="624"/>
              </a:cxn>
              <a:cxn ang="0">
                <a:pos x="1968" y="528"/>
              </a:cxn>
              <a:cxn ang="0">
                <a:pos x="2064" y="480"/>
              </a:cxn>
              <a:cxn ang="0">
                <a:pos x="2208" y="480"/>
              </a:cxn>
              <a:cxn ang="0">
                <a:pos x="2352" y="480"/>
              </a:cxn>
              <a:cxn ang="0">
                <a:pos x="2448" y="528"/>
              </a:cxn>
              <a:cxn ang="0">
                <a:pos x="2592" y="624"/>
              </a:cxn>
              <a:cxn ang="0">
                <a:pos x="2736" y="768"/>
              </a:cxn>
              <a:cxn ang="0">
                <a:pos x="2832" y="912"/>
              </a:cxn>
              <a:cxn ang="0">
                <a:pos x="2928" y="1104"/>
              </a:cxn>
              <a:cxn ang="0">
                <a:pos x="3024" y="1200"/>
              </a:cxn>
              <a:cxn ang="0">
                <a:pos x="3120" y="1248"/>
              </a:cxn>
              <a:cxn ang="0">
                <a:pos x="3120" y="1920"/>
              </a:cxn>
              <a:cxn ang="0">
                <a:pos x="0" y="1920"/>
              </a:cxn>
              <a:cxn ang="0">
                <a:pos x="0" y="1392"/>
              </a:cxn>
            </a:cxnLst>
            <a:rect l="0" t="0" r="r" b="b"/>
            <a:pathLst>
              <a:path w="3121" h="1921">
                <a:moveTo>
                  <a:pt x="0" y="1392"/>
                </a:moveTo>
                <a:lnTo>
                  <a:pt x="192" y="816"/>
                </a:lnTo>
                <a:lnTo>
                  <a:pt x="432" y="336"/>
                </a:lnTo>
                <a:lnTo>
                  <a:pt x="720" y="48"/>
                </a:lnTo>
                <a:lnTo>
                  <a:pt x="864" y="0"/>
                </a:lnTo>
                <a:lnTo>
                  <a:pt x="960" y="0"/>
                </a:lnTo>
                <a:lnTo>
                  <a:pt x="1104" y="48"/>
                </a:lnTo>
                <a:lnTo>
                  <a:pt x="1248" y="192"/>
                </a:lnTo>
                <a:lnTo>
                  <a:pt x="1392" y="432"/>
                </a:lnTo>
                <a:lnTo>
                  <a:pt x="1536" y="576"/>
                </a:lnTo>
                <a:lnTo>
                  <a:pt x="1680" y="624"/>
                </a:lnTo>
                <a:lnTo>
                  <a:pt x="1824" y="624"/>
                </a:lnTo>
                <a:lnTo>
                  <a:pt x="1968" y="528"/>
                </a:lnTo>
                <a:lnTo>
                  <a:pt x="2064" y="480"/>
                </a:lnTo>
                <a:lnTo>
                  <a:pt x="2208" y="480"/>
                </a:lnTo>
                <a:lnTo>
                  <a:pt x="2352" y="480"/>
                </a:lnTo>
                <a:lnTo>
                  <a:pt x="2448" y="528"/>
                </a:lnTo>
                <a:lnTo>
                  <a:pt x="2592" y="624"/>
                </a:lnTo>
                <a:lnTo>
                  <a:pt x="2736" y="768"/>
                </a:lnTo>
                <a:lnTo>
                  <a:pt x="2832" y="912"/>
                </a:lnTo>
                <a:lnTo>
                  <a:pt x="2928" y="1104"/>
                </a:lnTo>
                <a:lnTo>
                  <a:pt x="3024" y="1200"/>
                </a:lnTo>
                <a:lnTo>
                  <a:pt x="3120" y="1248"/>
                </a:lnTo>
                <a:lnTo>
                  <a:pt x="3120" y="1920"/>
                </a:lnTo>
                <a:lnTo>
                  <a:pt x="0" y="1920"/>
                </a:lnTo>
                <a:lnTo>
                  <a:pt x="0" y="1392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3" name="Rectangle 5"/>
          <p:cNvSpPr>
            <a:spLocks noChangeArrowheads="1"/>
          </p:cNvSpPr>
          <p:nvPr/>
        </p:nvSpPr>
        <p:spPr bwMode="auto">
          <a:xfrm>
            <a:off x="1993900" y="1993900"/>
            <a:ext cx="4927600" cy="347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7174" name="Line 6"/>
          <p:cNvSpPr>
            <a:spLocks noChangeShapeType="1"/>
          </p:cNvSpPr>
          <p:nvPr/>
        </p:nvSpPr>
        <p:spPr bwMode="auto">
          <a:xfrm flipV="1">
            <a:off x="3962400" y="2738438"/>
            <a:ext cx="0" cy="275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5" name="Line 7"/>
          <p:cNvSpPr>
            <a:spLocks noChangeShapeType="1"/>
          </p:cNvSpPr>
          <p:nvPr/>
        </p:nvSpPr>
        <p:spPr bwMode="auto">
          <a:xfrm>
            <a:off x="1989138" y="2743200"/>
            <a:ext cx="4938712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7176" name="Rectangle 8"/>
          <p:cNvSpPr>
            <a:spLocks noChangeArrowheads="1"/>
          </p:cNvSpPr>
          <p:nvPr/>
        </p:nvSpPr>
        <p:spPr bwMode="auto">
          <a:xfrm>
            <a:off x="5395913" y="3368675"/>
            <a:ext cx="7502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i="1" dirty="0">
                <a:latin typeface="+mj-lt"/>
              </a:rPr>
              <a:t>f</a:t>
            </a:r>
            <a:r>
              <a:rPr lang="cs-CZ" sz="2800" dirty="0">
                <a:latin typeface="+mj-lt"/>
              </a:rPr>
              <a:t>(</a:t>
            </a:r>
            <a:r>
              <a:rPr lang="cs-CZ" sz="2800" i="1" dirty="0">
                <a:latin typeface="+mj-lt"/>
              </a:rPr>
              <a:t>x</a:t>
            </a:r>
            <a:r>
              <a:rPr lang="cs-CZ" sz="2800" dirty="0">
                <a:latin typeface="+mj-lt"/>
              </a:rPr>
              <a:t>)</a:t>
            </a:r>
          </a:p>
        </p:txBody>
      </p:sp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971600" y="2454275"/>
            <a:ext cx="91211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dirty="0" smtClean="0">
                <a:latin typeface="+mj-lt"/>
              </a:rPr>
              <a:t> </a:t>
            </a:r>
            <a:r>
              <a:rPr lang="cs-CZ" sz="2800" i="1" dirty="0" smtClean="0">
                <a:latin typeface="+mj-lt"/>
              </a:rPr>
              <a:t>f</a:t>
            </a:r>
            <a:r>
              <a:rPr lang="cs-CZ" sz="2800" dirty="0" smtClean="0">
                <a:latin typeface="+mj-lt"/>
              </a:rPr>
              <a:t>(</a:t>
            </a:r>
            <a:r>
              <a:rPr lang="cs-CZ" sz="2800" i="1" dirty="0" smtClean="0">
                <a:latin typeface="+mj-lt"/>
              </a:rPr>
              <a:t>X</a:t>
            </a:r>
            <a:r>
              <a:rPr lang="cs-CZ" sz="2800" dirty="0" smtClean="0">
                <a:latin typeface="+mj-lt"/>
              </a:rPr>
              <a:t>)</a:t>
            </a:r>
            <a:endParaRPr lang="cs-CZ" sz="2800" dirty="0">
              <a:latin typeface="+mj-lt"/>
            </a:endParaRPr>
          </a:p>
        </p:txBody>
      </p:sp>
      <p:sp>
        <p:nvSpPr>
          <p:cNvPr id="7178" name="Rectangle 10"/>
          <p:cNvSpPr>
            <a:spLocks noChangeArrowheads="1"/>
          </p:cNvSpPr>
          <p:nvPr/>
        </p:nvSpPr>
        <p:spPr bwMode="auto">
          <a:xfrm>
            <a:off x="18907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 dirty="0">
                <a:latin typeface="Arial" pitchFamily="34" charset="0"/>
              </a:rPr>
              <a:t>0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615113" y="5578475"/>
            <a:ext cx="383119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Arial" pitchFamily="34" charset="0"/>
              </a:rPr>
              <a:t>1</a:t>
            </a:r>
            <a:endParaRPr lang="cs-CZ" sz="2800" b="1" dirty="0"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27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Estimátor a odhad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Estimátor</a:t>
            </a:r>
            <a:r>
              <a:rPr lang="cs-CZ" dirty="0" smtClean="0"/>
              <a:t> je </a:t>
            </a:r>
            <a:r>
              <a:rPr lang="cs-CZ" b="1" dirty="0" smtClean="0"/>
              <a:t>náhodná veličina</a:t>
            </a:r>
            <a:endParaRPr lang="cs-CZ" dirty="0" smtClean="0"/>
          </a:p>
          <a:p>
            <a:pPr lvl="1"/>
            <a:r>
              <a:rPr lang="cs-CZ" dirty="0" smtClean="0"/>
              <a:t>Vznikla transformací jiné náhodné veličiny</a:t>
            </a:r>
          </a:p>
          <a:p>
            <a:endParaRPr lang="cs-CZ" dirty="0" smtClean="0"/>
          </a:p>
          <a:p>
            <a:r>
              <a:rPr lang="cs-CZ" dirty="0" smtClean="0"/>
              <a:t>Její </a:t>
            </a:r>
            <a:r>
              <a:rPr lang="cs-CZ" b="1" dirty="0" smtClean="0"/>
              <a:t>realizace</a:t>
            </a:r>
            <a:r>
              <a:rPr lang="cs-CZ" dirty="0" smtClean="0"/>
              <a:t> (hodnota) je konkrétní </a:t>
            </a:r>
            <a:r>
              <a:rPr lang="cs-CZ" b="1" dirty="0" smtClean="0"/>
              <a:t>odhad</a:t>
            </a:r>
            <a:r>
              <a:rPr lang="cs-CZ" dirty="0" smtClean="0"/>
              <a:t> (</a:t>
            </a:r>
            <a:r>
              <a:rPr lang="en-US" b="1" dirty="0" smtClean="0"/>
              <a:t>estimate</a:t>
            </a:r>
            <a:r>
              <a:rPr lang="cs-CZ" dirty="0" smtClean="0"/>
              <a:t>)</a:t>
            </a:r>
          </a:p>
          <a:p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Nestrannost obecného estimátoru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Nestrannost estimátoru</a:t>
            </a:r>
            <a:r>
              <a:rPr lang="cs-CZ" dirty="0" smtClean="0"/>
              <a:t> (obecně):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„V průměru“ estimátor dává správnou hodnotu </a:t>
            </a:r>
            <a:br>
              <a:rPr lang="cs-CZ" dirty="0" smtClean="0"/>
            </a:br>
            <a:r>
              <a:rPr lang="cs-CZ" dirty="0" smtClean="0"/>
              <a:t>odhadované veličiny (bez systematické chyby)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29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789040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38017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Picture 7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365104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5157192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Odhadovaná veličina </a:t>
            </a:r>
          </a:p>
          <a:p>
            <a:r>
              <a:rPr lang="cs-CZ" dirty="0" smtClean="0">
                <a:latin typeface="+mj-lt"/>
              </a:rPr>
              <a:t>(např. integrál)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365104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5085184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Estimátor veličiny </a:t>
            </a:r>
            <a:r>
              <a:rPr lang="cs-CZ" i="1" dirty="0" smtClean="0">
                <a:latin typeface="+mj-lt"/>
              </a:rPr>
              <a:t>Q</a:t>
            </a:r>
          </a:p>
          <a:p>
            <a:r>
              <a:rPr lang="cs-CZ" dirty="0" smtClean="0">
                <a:latin typeface="+mj-lt"/>
              </a:rPr>
              <a:t>(náhodná veličina)</a:t>
            </a:r>
            <a:endParaRPr lang="en-US" dirty="0"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Historie Monte Carlo (MC)</a:t>
            </a:r>
            <a:endParaRPr lang="en-US"/>
          </a:p>
        </p:txBody>
      </p:sp>
      <p:sp>
        <p:nvSpPr>
          <p:cNvPr id="303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  <a:p>
            <a:r>
              <a:rPr lang="cs-CZ" dirty="0"/>
              <a:t>Vývoj atomové bomby, Los </a:t>
            </a:r>
            <a:r>
              <a:rPr lang="cs-CZ" dirty="0" err="1"/>
              <a:t>Alamos</a:t>
            </a:r>
            <a:r>
              <a:rPr lang="cs-CZ" dirty="0"/>
              <a:t> 1940, John </a:t>
            </a:r>
            <a:r>
              <a:rPr lang="cs-CZ" dirty="0" err="1"/>
              <a:t>von</a:t>
            </a:r>
            <a:r>
              <a:rPr lang="cs-CZ" dirty="0"/>
              <a:t> </a:t>
            </a:r>
            <a:r>
              <a:rPr lang="cs-CZ" dirty="0" smtClean="0"/>
              <a:t>Neumann, Stanislav Ulam, </a:t>
            </a:r>
            <a:r>
              <a:rPr lang="cs-CZ" dirty="0" err="1" smtClean="0"/>
              <a:t>Nicholas</a:t>
            </a:r>
            <a:r>
              <a:rPr lang="cs-CZ" dirty="0" smtClean="0"/>
              <a:t> </a:t>
            </a:r>
            <a:r>
              <a:rPr lang="cs-CZ" dirty="0" err="1" smtClean="0"/>
              <a:t>Metropolis</a:t>
            </a:r>
            <a:endParaRPr lang="en-US" dirty="0"/>
          </a:p>
          <a:p>
            <a:endParaRPr lang="cs-CZ" dirty="0" smtClean="0"/>
          </a:p>
          <a:p>
            <a:r>
              <a:rPr lang="cs-CZ" dirty="0" smtClean="0"/>
              <a:t>Rozvoj </a:t>
            </a:r>
            <a:r>
              <a:rPr lang="cs-CZ" dirty="0"/>
              <a:t>a aplikace metod od roku 1949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Nestrannost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30725"/>
          </a:xfrm>
        </p:spPr>
        <p:txBody>
          <a:bodyPr/>
          <a:lstStyle/>
          <a:p>
            <a:pPr>
              <a:buNone/>
            </a:pPr>
            <a:r>
              <a:rPr lang="cs-CZ" dirty="0" smtClean="0"/>
              <a:t>Náš estimátor </a:t>
            </a:r>
            <a:r>
              <a:rPr lang="cs-CZ" i="1" dirty="0" err="1" smtClean="0"/>
              <a:t>F</a:t>
            </a:r>
            <a:r>
              <a:rPr lang="cs-CZ" baseline="-25000" dirty="0" err="1" smtClean="0"/>
              <a:t>prim</a:t>
            </a:r>
            <a:r>
              <a:rPr lang="cs-CZ" dirty="0" smtClean="0"/>
              <a:t> je nestranným (</a:t>
            </a:r>
            <a:r>
              <a:rPr lang="cs-CZ" b="1" dirty="0" err="1" smtClean="0"/>
              <a:t>unbiased</a:t>
            </a:r>
            <a:r>
              <a:rPr lang="cs-CZ" dirty="0" smtClean="0"/>
              <a:t>) odhadem </a:t>
            </a:r>
            <a:r>
              <a:rPr lang="cs-CZ" i="1" dirty="0" smtClean="0"/>
              <a:t>I</a:t>
            </a:r>
            <a:endParaRPr lang="en-US" i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aphicFrame>
        <p:nvGraphicFramePr>
          <p:cNvPr id="264195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394480"/>
              </p:ext>
            </p:extLst>
          </p:nvPr>
        </p:nvGraphicFramePr>
        <p:xfrm>
          <a:off x="2411413" y="2655888"/>
          <a:ext cx="4197350" cy="213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4290" name="Equation" r:id="rId3" imgW="1828800" imgH="927000" progId="Equation.3">
                  <p:embed/>
                </p:oleObj>
              </mc:Choice>
              <mc:Fallback>
                <p:oleObj name="Equation" r:id="rId3" imgW="1828800" imgH="9270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413" y="2655888"/>
                        <a:ext cx="4197350" cy="21383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/>
              <a:t>Rozptyl </a:t>
            </a:r>
            <a:r>
              <a:rPr lang="cs-CZ" dirty="0" smtClean="0"/>
              <a:t>primárního estimátoru</a:t>
            </a:r>
            <a:endParaRPr lang="cs-CZ" baseline="-25000" dirty="0">
              <a:latin typeface="Arial CE" charset="-18"/>
            </a:endParaRPr>
          </a:p>
        </p:txBody>
      </p:sp>
      <p:graphicFrame>
        <p:nvGraphicFramePr>
          <p:cNvPr id="9219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8498247"/>
              </p:ext>
            </p:extLst>
          </p:nvPr>
        </p:nvGraphicFramePr>
        <p:xfrm>
          <a:off x="850900" y="2867025"/>
          <a:ext cx="7656513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5313" name="Equation" r:id="rId4" imgW="3327120" imgH="469800" progId="Equation.3">
                  <p:embed/>
                </p:oleObj>
              </mc:Choice>
              <mc:Fallback>
                <p:oleObj name="Equation" r:id="rId4" imgW="3327120" imgH="469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0900" y="2867025"/>
                        <a:ext cx="7656513" cy="107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Rectangle 4"/>
          <p:cNvSpPr>
            <a:spLocks noChangeArrowheads="1"/>
          </p:cNvSpPr>
          <p:nvPr/>
        </p:nvSpPr>
        <p:spPr bwMode="auto">
          <a:xfrm>
            <a:off x="569913" y="1784350"/>
            <a:ext cx="5777224" cy="79149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5000"/>
              </a:lnSpc>
            </a:pPr>
            <a:r>
              <a:rPr lang="cs-CZ" sz="2400" dirty="0">
                <a:latin typeface="+mj-lt"/>
              </a:rPr>
              <a:t>Měřítkem kvality odhadu je jeho </a:t>
            </a:r>
            <a:r>
              <a:rPr lang="cs-CZ" sz="2400" b="1" dirty="0">
                <a:latin typeface="+mj-lt"/>
              </a:rPr>
              <a:t>rozptyl</a:t>
            </a:r>
          </a:p>
          <a:p>
            <a:pPr>
              <a:lnSpc>
                <a:spcPct val="95000"/>
              </a:lnSpc>
            </a:pPr>
            <a:r>
              <a:rPr lang="cs-CZ" sz="2400" dirty="0">
                <a:latin typeface="+mj-lt"/>
              </a:rPr>
              <a:t>(nebo standardní odchylka):</a:t>
            </a:r>
          </a:p>
        </p:txBody>
      </p:sp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569913" y="4937125"/>
            <a:ext cx="6974667" cy="87197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Při výpočtu </a:t>
            </a:r>
            <a:r>
              <a:rPr lang="cs-CZ" sz="2400" b="1" dirty="0">
                <a:latin typeface="+mj-lt"/>
              </a:rPr>
              <a:t>jediného vzorku </a:t>
            </a:r>
            <a:r>
              <a:rPr lang="cs-CZ" sz="2400" dirty="0">
                <a:latin typeface="+mj-lt"/>
              </a:rPr>
              <a:t>je rozptyl výsledku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příliš velký!</a:t>
            </a:r>
          </a:p>
        </p:txBody>
      </p:sp>
      <p:sp>
        <p:nvSpPr>
          <p:cNvPr id="9222" name="Line 6"/>
          <p:cNvSpPr>
            <a:spLocks noChangeShapeType="1"/>
          </p:cNvSpPr>
          <p:nvPr/>
        </p:nvSpPr>
        <p:spPr bwMode="auto">
          <a:xfrm>
            <a:off x="1259632" y="3789040"/>
            <a:ext cx="1944216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5940152" y="4005064"/>
            <a:ext cx="2448272" cy="0"/>
          </a:xfrm>
          <a:prstGeom prst="line">
            <a:avLst/>
          </a:prstGeom>
          <a:noFill/>
          <a:ln w="25400">
            <a:solidFill>
              <a:srgbClr val="B5006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224" name="Rectangle 8"/>
          <p:cNvSpPr>
            <a:spLocks noChangeArrowheads="1"/>
          </p:cNvSpPr>
          <p:nvPr/>
        </p:nvSpPr>
        <p:spPr bwMode="auto">
          <a:xfrm>
            <a:off x="5972570" y="4073525"/>
            <a:ext cx="2487862" cy="371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dirty="0">
                <a:latin typeface="+mj-lt"/>
              </a:rPr>
              <a:t>(pro nestranný odhad)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Sekundární estimátor integrálu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i="1" dirty="0" smtClean="0"/>
              <a:t>N</a:t>
            </a:r>
            <a:r>
              <a:rPr lang="cs-CZ" dirty="0" smtClean="0"/>
              <a:t> nezávislých náhodných veličin, </a:t>
            </a: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i="1" baseline="-25000" dirty="0" smtClean="0"/>
              <a:t>i</a:t>
            </a:r>
            <a:r>
              <a:rPr lang="cs-CZ" dirty="0" smtClean="0"/>
              <a:t>) / </a:t>
            </a:r>
            <a:r>
              <a:rPr lang="cs-CZ" i="1" dirty="0" smtClean="0"/>
              <a:t>p</a:t>
            </a:r>
            <a:r>
              <a:rPr lang="cs-CZ" dirty="0" smtClean="0"/>
              <a:t>(</a:t>
            </a:r>
            <a:r>
              <a:rPr lang="cs-CZ" i="1" dirty="0" smtClean="0"/>
              <a:t>X</a:t>
            </a:r>
            <a:r>
              <a:rPr lang="cs-CZ" i="1" baseline="-25000" dirty="0" smtClean="0"/>
              <a:t>i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Sekundární estimátor</a:t>
            </a:r>
            <a:r>
              <a:rPr lang="en-US" dirty="0" smtClean="0"/>
              <a:t> je </a:t>
            </a:r>
            <a:r>
              <a:rPr lang="cs-CZ" b="1" dirty="0" smtClean="0"/>
              <a:t>nestranný</a:t>
            </a:r>
            <a:endParaRPr lang="cs-CZ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  <p:graphicFrame>
        <p:nvGraphicFramePr>
          <p:cNvPr id="268290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2941381"/>
              </p:ext>
            </p:extLst>
          </p:nvPr>
        </p:nvGraphicFramePr>
        <p:xfrm>
          <a:off x="3024188" y="2830513"/>
          <a:ext cx="3098800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8385" name="Equation" r:id="rId3" imgW="1346040" imgH="444240" progId="Equation.3">
                  <p:embed/>
                </p:oleObj>
              </mc:Choice>
              <mc:Fallback>
                <p:oleObj name="Equation" r:id="rId3" imgW="1346040" imgH="44424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4188" y="2830513"/>
                        <a:ext cx="3098800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  <a:ln/>
        </p:spPr>
        <p:txBody>
          <a:bodyPr/>
          <a:lstStyle/>
          <a:p>
            <a:r>
              <a:rPr lang="cs-CZ" dirty="0"/>
              <a:t>Rozptyl sekundárního </a:t>
            </a:r>
            <a:r>
              <a:rPr lang="cs-CZ" dirty="0" err="1" smtClean="0"/>
              <a:t>estimátoru</a:t>
            </a:r>
            <a:endParaRPr lang="cs-CZ" dirty="0">
              <a:latin typeface="Arial CE" charset="-18"/>
            </a:endParaRPr>
          </a:p>
        </p:txBody>
      </p:sp>
      <p:graphicFrame>
        <p:nvGraphicFramePr>
          <p:cNvPr id="15363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7001711"/>
              </p:ext>
            </p:extLst>
          </p:nvPr>
        </p:nvGraphicFramePr>
        <p:xfrm>
          <a:off x="1720850" y="1108075"/>
          <a:ext cx="4497388" cy="432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9409" name="Equation" r:id="rId4" imgW="1955520" imgH="1879560" progId="Equation.3">
                  <p:embed/>
                </p:oleObj>
              </mc:Choice>
              <mc:Fallback>
                <p:oleObj name="Equation" r:id="rId4" imgW="1955520" imgH="187956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20850" y="1108075"/>
                        <a:ext cx="4497388" cy="4321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1813463" y="5415616"/>
            <a:ext cx="6070905" cy="8710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squar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... </a:t>
            </a:r>
            <a:r>
              <a:rPr lang="cs-CZ" sz="2400" dirty="0" err="1">
                <a:latin typeface="+mj-lt"/>
              </a:rPr>
              <a:t>std</a:t>
            </a:r>
            <a:r>
              <a:rPr lang="cs-CZ" sz="2400" dirty="0">
                <a:latin typeface="+mj-lt"/>
              </a:rPr>
              <a:t>. chyba je </a:t>
            </a:r>
            <a:r>
              <a:rPr lang="cs-CZ" sz="2400" b="1" dirty="0">
                <a:latin typeface="Symbol" pitchFamily="18" charset="2"/>
              </a:rPr>
              <a:t>Ö</a:t>
            </a:r>
            <a:r>
              <a:rPr lang="cs-CZ" sz="2400" b="1" i="1" dirty="0">
                <a:latin typeface="+mj-lt"/>
              </a:rPr>
              <a:t>N</a:t>
            </a:r>
            <a:r>
              <a:rPr lang="cs-CZ" sz="2400" b="1" dirty="0">
                <a:latin typeface="+mj-lt"/>
              </a:rPr>
              <a:t>-krát menší</a:t>
            </a:r>
            <a:r>
              <a:rPr lang="cs-CZ" sz="2400" dirty="0">
                <a:latin typeface="+mj-lt"/>
              </a:rPr>
              <a:t>!</a:t>
            </a:r>
          </a:p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    (konvergence </a:t>
            </a:r>
            <a:r>
              <a:rPr lang="cs-CZ" sz="2400" b="1" dirty="0">
                <a:latin typeface="+mj-lt"/>
              </a:rPr>
              <a:t>1/</a:t>
            </a:r>
            <a:r>
              <a:rPr lang="cs-CZ" sz="2400" b="1" dirty="0">
                <a:latin typeface="Symbol" pitchFamily="18" charset="2"/>
              </a:rPr>
              <a:t>Ö</a:t>
            </a:r>
            <a:r>
              <a:rPr lang="cs-CZ" sz="2400" b="1" i="1" dirty="0">
                <a:latin typeface="+mj-lt"/>
              </a:rPr>
              <a:t>N</a:t>
            </a:r>
            <a:r>
              <a:rPr lang="cs-CZ" sz="2400" dirty="0">
                <a:latin typeface="+mj-lt"/>
              </a:rPr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Vlastnosti </a:t>
            </a:r>
            <a:r>
              <a:rPr lang="cs-CZ" b="1" dirty="0" err="1" smtClean="0"/>
              <a:t>estimátorů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1717598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Nestrannost obecného estimátoru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Nestrannost estimátoru</a:t>
            </a:r>
            <a:r>
              <a:rPr lang="cs-CZ" dirty="0" smtClean="0"/>
              <a:t> (obecně):</a:t>
            </a:r>
          </a:p>
          <a:p>
            <a:pPr lvl="1"/>
            <a:endParaRPr lang="cs-CZ" dirty="0" smtClean="0"/>
          </a:p>
          <a:p>
            <a:pPr lvl="1"/>
            <a:r>
              <a:rPr lang="cs-CZ" dirty="0" smtClean="0"/>
              <a:t>„V průměru“ estimátor dává správnou hodnotu </a:t>
            </a:r>
            <a:br>
              <a:rPr lang="cs-CZ" dirty="0" smtClean="0"/>
            </a:br>
            <a:r>
              <a:rPr lang="cs-CZ" dirty="0" smtClean="0"/>
              <a:t>odhadované veličiny (bez systematické chyby)</a:t>
            </a:r>
          </a:p>
          <a:p>
            <a:pPr lvl="1"/>
            <a:endParaRPr lang="cs-CZ" dirty="0" smtClean="0"/>
          </a:p>
          <a:p>
            <a:pPr>
              <a:buNone/>
            </a:pPr>
            <a:endParaRPr lang="cs-CZ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35</a:t>
            </a:fld>
            <a:endParaRPr lang="en-US" altLang="en-US" dirty="0"/>
          </a:p>
        </p:txBody>
      </p:sp>
      <p:grpSp>
        <p:nvGrpSpPr>
          <p:cNvPr id="9" name="Group 8"/>
          <p:cNvGrpSpPr/>
          <p:nvPr/>
        </p:nvGrpSpPr>
        <p:grpSpPr>
          <a:xfrm>
            <a:off x="3491880" y="3789040"/>
            <a:ext cx="2160240" cy="720080"/>
            <a:chOff x="3491880" y="3717032"/>
            <a:chExt cx="2160240" cy="720080"/>
          </a:xfrm>
        </p:grpSpPr>
        <p:graphicFrame>
          <p:nvGraphicFramePr>
            <p:cNvPr id="264194" name="Object 2"/>
            <p:cNvGraphicFramePr>
              <a:graphicFrameLocks noChangeAspect="1"/>
            </p:cNvGraphicFramePr>
            <p:nvPr/>
          </p:nvGraphicFramePr>
          <p:xfrm>
            <a:off x="3621088" y="3847530"/>
            <a:ext cx="1905000" cy="496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77906" name="Rovnice" r:id="rId3" imgW="825142" imgH="215806" progId="Equation.3">
                    <p:embed/>
                  </p:oleObj>
                </mc:Choice>
                <mc:Fallback>
                  <p:oleObj name="Rovnice" r:id="rId3" imgW="825142" imgH="215806" progId="Equation.3">
                    <p:embed/>
                    <p:pic>
                      <p:nvPicPr>
                        <p:cNvPr id="0" name="Picture 3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621088" y="3847530"/>
                          <a:ext cx="1905000" cy="496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9050">
                              <a:solidFill>
                                <a:srgbClr val="FF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Rectangle 7"/>
            <p:cNvSpPr/>
            <p:nvPr/>
          </p:nvSpPr>
          <p:spPr>
            <a:xfrm>
              <a:off x="3491880" y="3717032"/>
              <a:ext cx="2160240" cy="72008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1" name="Straight Arrow Connector 10"/>
          <p:cNvCxnSpPr/>
          <p:nvPr/>
        </p:nvCxnSpPr>
        <p:spPr>
          <a:xfrm flipH="1" flipV="1">
            <a:off x="5436096" y="4365104"/>
            <a:ext cx="648072" cy="7920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84168" y="5157192"/>
            <a:ext cx="2382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Odhadovaná veličina </a:t>
            </a:r>
          </a:p>
          <a:p>
            <a:r>
              <a:rPr lang="cs-CZ" dirty="0" smtClean="0">
                <a:latin typeface="+mj-lt"/>
              </a:rPr>
              <a:t>(např. integrál)</a:t>
            </a:r>
            <a:endParaRPr lang="en-US" dirty="0">
              <a:latin typeface="+mj-lt"/>
            </a:endParaRPr>
          </a:p>
        </p:txBody>
      </p:sp>
      <p:cxnSp>
        <p:nvCxnSpPr>
          <p:cNvPr id="14" name="Straight Arrow Connector 13"/>
          <p:cNvCxnSpPr/>
          <p:nvPr/>
        </p:nvCxnSpPr>
        <p:spPr>
          <a:xfrm flipV="1">
            <a:off x="3419872" y="4365104"/>
            <a:ext cx="648072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115616" y="5085184"/>
            <a:ext cx="22685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latin typeface="+mj-lt"/>
              </a:rPr>
              <a:t>Estimátor veličiny </a:t>
            </a:r>
            <a:r>
              <a:rPr lang="cs-CZ" i="1" dirty="0" smtClean="0">
                <a:latin typeface="+mj-lt"/>
              </a:rPr>
              <a:t>Q</a:t>
            </a:r>
          </a:p>
          <a:p>
            <a:r>
              <a:rPr lang="cs-CZ" dirty="0" smtClean="0">
                <a:latin typeface="+mj-lt"/>
              </a:rPr>
              <a:t>(náhodná veličina)</a:t>
            </a:r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75061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Výchylka </a:t>
            </a:r>
            <a:r>
              <a:rPr lang="cs-CZ" dirty="0"/>
              <a:t>(</a:t>
            </a:r>
            <a:r>
              <a:rPr lang="cs-CZ" dirty="0" err="1"/>
              <a:t>bias</a:t>
            </a:r>
            <a:r>
              <a:rPr lang="cs-CZ" dirty="0"/>
              <a:t>) obecného estimátoru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cs-CZ" dirty="0" smtClean="0"/>
              <a:t>pak estimátor není nestranný (je vychýlený, „</a:t>
            </a:r>
            <a:r>
              <a:rPr lang="cs-CZ" b="1" dirty="0" smtClean="0"/>
              <a:t>biased</a:t>
            </a:r>
            <a:r>
              <a:rPr lang="cs-CZ" dirty="0" smtClean="0"/>
              <a:t>“).</a:t>
            </a:r>
          </a:p>
          <a:p>
            <a:endParaRPr lang="cs-CZ" dirty="0" smtClean="0"/>
          </a:p>
          <a:p>
            <a:r>
              <a:rPr lang="cs-CZ" dirty="0" smtClean="0"/>
              <a:t>Systematická chyba, </a:t>
            </a:r>
            <a:r>
              <a:rPr lang="cs-CZ" b="1" dirty="0" err="1" smtClean="0"/>
              <a:t>bias</a:t>
            </a:r>
            <a:endParaRPr lang="cs-CZ" b="1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36</a:t>
            </a:fld>
            <a:endParaRPr lang="en-US" altLang="en-US"/>
          </a:p>
        </p:txBody>
      </p:sp>
      <p:graphicFrame>
        <p:nvGraphicFramePr>
          <p:cNvPr id="335874" name="Object 2"/>
          <p:cNvGraphicFramePr>
            <a:graphicFrameLocks noChangeAspect="1"/>
          </p:cNvGraphicFramePr>
          <p:nvPr/>
        </p:nvGraphicFramePr>
        <p:xfrm>
          <a:off x="3867150" y="2295525"/>
          <a:ext cx="1408113" cy="49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8" name="Rovnice" r:id="rId3" imgW="609336" imgH="215806" progId="Equation.3">
                  <p:embed/>
                </p:oleObj>
              </mc:Choice>
              <mc:Fallback>
                <p:oleObj name="Rovnice" r:id="rId3" imgW="609336" imgH="215806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67150" y="2295525"/>
                        <a:ext cx="1408113" cy="496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5875" name="Object 3"/>
          <p:cNvGraphicFramePr>
            <a:graphicFrameLocks noChangeAspect="1"/>
          </p:cNvGraphicFramePr>
          <p:nvPr/>
        </p:nvGraphicFramePr>
        <p:xfrm>
          <a:off x="3459163" y="4773613"/>
          <a:ext cx="19621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79" name="Rovnice" r:id="rId5" imgW="850531" imgH="215806" progId="Equation.3">
                  <p:embed/>
                </p:oleObj>
              </mc:Choice>
              <mc:Fallback>
                <p:oleObj name="Rovnice" r:id="rId5" imgW="850531" imgH="215806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9163" y="4773613"/>
                        <a:ext cx="19621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9050">
                            <a:solidFill>
                              <a:srgbClr val="FF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3334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Konzistence (obecného estimátoru)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Uvažujme sekundární estimátor (</a:t>
            </a:r>
            <a:r>
              <a:rPr lang="cs-CZ" i="1" dirty="0" smtClean="0"/>
              <a:t>N</a:t>
            </a:r>
            <a:r>
              <a:rPr lang="cs-CZ" dirty="0" smtClean="0"/>
              <a:t> vzorků):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Estimátor </a:t>
            </a:r>
            <a:r>
              <a:rPr lang="cs-CZ" i="1" dirty="0" smtClean="0"/>
              <a:t>F</a:t>
            </a:r>
            <a:r>
              <a:rPr lang="cs-CZ" i="1" baseline="-25000" dirty="0" smtClean="0"/>
              <a:t>N</a:t>
            </a:r>
            <a:r>
              <a:rPr lang="cs-CZ" dirty="0" smtClean="0"/>
              <a:t> je </a:t>
            </a:r>
            <a:r>
              <a:rPr lang="cs-CZ" b="1" dirty="0" smtClean="0"/>
              <a:t>konzistentní</a:t>
            </a:r>
            <a:r>
              <a:rPr lang="cs-CZ" dirty="0" smtClean="0"/>
              <a:t> pokud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tj. pokud </a:t>
            </a:r>
            <a:r>
              <a:rPr lang="cs-CZ" b="1" dirty="0" smtClean="0"/>
              <a:t>chyba</a:t>
            </a:r>
            <a:r>
              <a:rPr lang="cs-CZ" dirty="0" smtClean="0"/>
              <a:t> </a:t>
            </a:r>
            <a:r>
              <a:rPr lang="cs-CZ" i="1" dirty="0" smtClean="0"/>
              <a:t>F</a:t>
            </a:r>
            <a:r>
              <a:rPr lang="cs-CZ" i="1" baseline="-25000" dirty="0" smtClean="0"/>
              <a:t>N</a:t>
            </a:r>
            <a:r>
              <a:rPr lang="cs-CZ" dirty="0" smtClean="0"/>
              <a:t> – </a:t>
            </a:r>
            <a:r>
              <a:rPr lang="cs-CZ" i="1" dirty="0" smtClean="0"/>
              <a:t>Q</a:t>
            </a:r>
            <a:r>
              <a:rPr lang="cs-CZ" dirty="0" smtClean="0"/>
              <a:t> jde k nule s pravděpodobností 1.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pPr lvl="1"/>
            <a:endParaRPr lang="cs-CZ" dirty="0" smtClean="0"/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  <p:graphicFrame>
        <p:nvGraphicFramePr>
          <p:cNvPr id="10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49563" y="2204864"/>
          <a:ext cx="344487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954" name="Rovnice" r:id="rId3" imgW="1498600" imgH="228600" progId="Equation.3">
                  <p:embed/>
                </p:oleObj>
              </mc:Choice>
              <mc:Fallback>
                <p:oleObj name="Rovnice" r:id="rId3" imgW="1498600" imgH="2286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9563" y="2204864"/>
                        <a:ext cx="344487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20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32139" y="4221088"/>
            <a:ext cx="3879723" cy="96507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8096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Konzistence (obecného estimátoru)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Postačující podmínka pro konzistenci estimátoru: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  <a:p>
            <a:pPr>
              <a:buNone/>
            </a:pP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(tj. ne každý nestranný estimátor je konzistentní)</a:t>
            </a:r>
          </a:p>
          <a:p>
            <a:pPr lvl="1"/>
            <a:endParaRPr lang="cs-CZ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  <p:pic>
        <p:nvPicPr>
          <p:cNvPr id="34099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6648" y="2636912"/>
            <a:ext cx="4870704" cy="73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3023223" y="3275692"/>
            <a:ext cx="36609" cy="57606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677615" y="3851756"/>
            <a:ext cx="691215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dirty="0" err="1" smtClean="0">
                <a:latin typeface="+mj-lt"/>
              </a:rPr>
              <a:t>bias</a:t>
            </a:r>
            <a:endParaRPr lang="en-US" sz="22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6855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Zobrazovací algoritmy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Nestranné (</a:t>
            </a:r>
            <a:r>
              <a:rPr lang="en-US" b="1" dirty="0" smtClean="0"/>
              <a:t>unbiased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Sledování cest (</a:t>
            </a:r>
            <a:r>
              <a:rPr lang="en-US" dirty="0" smtClean="0"/>
              <a:t>path tracing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Obousměrné sledování cest (</a:t>
            </a:r>
            <a:r>
              <a:rPr lang="en-US" dirty="0" smtClean="0"/>
              <a:t>bidirectional path tracing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Metropolis light transport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Konzistentní (</a:t>
            </a:r>
            <a:r>
              <a:rPr lang="en-US" b="1" dirty="0" smtClean="0"/>
              <a:t>consistent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Progresivní fotonové mapy (</a:t>
            </a:r>
            <a:r>
              <a:rPr lang="en-US" dirty="0" smtClean="0"/>
              <a:t>progressive photon mapping</a:t>
            </a:r>
            <a:r>
              <a:rPr lang="cs-CZ" dirty="0" smtClean="0"/>
              <a:t>)</a:t>
            </a:r>
          </a:p>
          <a:p>
            <a:pPr lvl="1"/>
            <a:endParaRPr lang="cs-CZ" dirty="0" smtClean="0"/>
          </a:p>
          <a:p>
            <a:r>
              <a:rPr lang="cs-CZ" b="1" dirty="0" smtClean="0"/>
              <a:t>Nekonzistentní, vychýlené (</a:t>
            </a:r>
            <a:r>
              <a:rPr lang="en-US" b="1" dirty="0" smtClean="0"/>
              <a:t>biased</a:t>
            </a:r>
            <a:r>
              <a:rPr lang="cs-CZ" b="1" dirty="0" smtClean="0"/>
              <a:t>)</a:t>
            </a:r>
          </a:p>
          <a:p>
            <a:pPr lvl="1"/>
            <a:r>
              <a:rPr lang="cs-CZ" dirty="0" smtClean="0"/>
              <a:t>Fotonové mapy (</a:t>
            </a:r>
            <a:r>
              <a:rPr lang="en-US" dirty="0" smtClean="0"/>
              <a:t>photon mapping</a:t>
            </a:r>
            <a:r>
              <a:rPr lang="cs-CZ" dirty="0" smtClean="0"/>
              <a:t>)</a:t>
            </a:r>
          </a:p>
          <a:p>
            <a:pPr lvl="1"/>
            <a:r>
              <a:rPr lang="en-US" dirty="0" smtClean="0"/>
              <a:t>Irradiance / radiance caching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39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899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Metoda Monte Carlo</a:t>
            </a:r>
            <a:endParaRPr lang="en-US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dirty="0" smtClean="0"/>
          </a:p>
          <a:p>
            <a:r>
              <a:rPr lang="cs-CZ" dirty="0" smtClean="0"/>
              <a:t>Simuluje </a:t>
            </a:r>
            <a:r>
              <a:rPr lang="cs-CZ" dirty="0"/>
              <a:t>se mnoho případů daného děje, například</a:t>
            </a:r>
            <a:r>
              <a:rPr lang="cs-CZ" dirty="0" smtClean="0"/>
              <a:t>:</a:t>
            </a:r>
          </a:p>
          <a:p>
            <a:endParaRPr lang="cs-CZ" dirty="0"/>
          </a:p>
          <a:p>
            <a:pPr lvl="1"/>
            <a:r>
              <a:rPr lang="cs-CZ" smtClean="0"/>
              <a:t>Neutrony </a:t>
            </a:r>
            <a:r>
              <a:rPr lang="cs-CZ" dirty="0" smtClean="0"/>
              <a:t>– vznik</a:t>
            </a:r>
            <a:r>
              <a:rPr lang="cs-CZ" dirty="0"/>
              <a:t>, zánik, srážky s atomy </a:t>
            </a:r>
            <a:r>
              <a:rPr lang="cs-CZ" dirty="0" smtClean="0"/>
              <a:t>vodíku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Úlohy hromadné obsluhy – chování počítačových sítí, dopravní </a:t>
            </a:r>
            <a:r>
              <a:rPr lang="cs-CZ" dirty="0" smtClean="0"/>
              <a:t>situace</a:t>
            </a:r>
          </a:p>
          <a:p>
            <a:pPr lvl="1"/>
            <a:endParaRPr lang="cs-CZ" dirty="0"/>
          </a:p>
          <a:p>
            <a:pPr lvl="1"/>
            <a:r>
              <a:rPr lang="cs-CZ" dirty="0"/>
              <a:t>Sociologické a ekonomické modely – demografie, vývoj inflace, pojišťovnictví atd.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kvadratická chyba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Mean Squared Error </a:t>
            </a:r>
            <a:r>
              <a:rPr lang="cs-CZ" dirty="0" smtClean="0"/>
              <a:t>– MSE)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Definice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endParaRPr lang="cs-CZ" b="1" dirty="0" smtClean="0"/>
          </a:p>
          <a:p>
            <a:r>
              <a:rPr lang="cs-CZ" b="1" dirty="0" smtClean="0"/>
              <a:t>Platí</a:t>
            </a:r>
          </a:p>
          <a:p>
            <a:endParaRPr lang="cs-CZ" b="1" dirty="0" smtClean="0"/>
          </a:p>
          <a:p>
            <a:endParaRPr lang="cs-CZ" b="1" dirty="0" smtClean="0"/>
          </a:p>
          <a:p>
            <a:pPr lvl="1"/>
            <a:r>
              <a:rPr lang="cs-CZ" dirty="0" smtClean="0"/>
              <a:t>Důkaz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40</a:t>
            </a:fld>
            <a:endParaRPr lang="en-US" altLang="en-US"/>
          </a:p>
        </p:txBody>
      </p:sp>
      <p:pic>
        <p:nvPicPr>
          <p:cNvPr id="3430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50620" y="5116179"/>
            <a:ext cx="7230268" cy="1193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43045" name="Object 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39219" y="2060848"/>
          <a:ext cx="3865562" cy="615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26" name="Rovnice" r:id="rId4" imgW="1435100" imgH="228600" progId="Equation.3">
                  <p:embed/>
                </p:oleObj>
              </mc:Choice>
              <mc:Fallback>
                <p:oleObj name="Rovnice" r:id="rId4" imgW="1435100" imgH="22860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9219" y="2060848"/>
                        <a:ext cx="3865562" cy="615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2483768" y="2060848"/>
            <a:ext cx="4248472" cy="72008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820988" y="3860800"/>
          <a:ext cx="3502025" cy="525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1027" name="Rovnice" r:id="rId6" imgW="1524000" imgH="228600" progId="Equation.3">
                  <p:embed/>
                </p:oleObj>
              </mc:Choice>
              <mc:Fallback>
                <p:oleObj name="Rovnice" r:id="rId6" imgW="1524000" imgH="22860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988" y="3860800"/>
                        <a:ext cx="3502025" cy="525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757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Střední kvadratická chyba</a:t>
            </a:r>
            <a:br>
              <a:rPr lang="cs-CZ" dirty="0" smtClean="0"/>
            </a:br>
            <a:r>
              <a:rPr lang="cs-CZ" dirty="0" smtClean="0"/>
              <a:t>(</a:t>
            </a:r>
            <a:r>
              <a:rPr lang="en-US" dirty="0" smtClean="0"/>
              <a:t>Mean Squared Error </a:t>
            </a:r>
            <a:r>
              <a:rPr lang="cs-CZ" dirty="0" smtClean="0"/>
              <a:t>– MSE)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Pokud </a:t>
            </a:r>
            <a:r>
              <a:rPr lang="cs-CZ" i="1" dirty="0" smtClean="0"/>
              <a:t>F</a:t>
            </a:r>
            <a:r>
              <a:rPr lang="cs-CZ" dirty="0" smtClean="0"/>
              <a:t> je nestranný, pak</a:t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/>
            </a:r>
            <a:br>
              <a:rPr lang="cs-CZ" dirty="0" smtClean="0"/>
            </a:br>
            <a:r>
              <a:rPr lang="cs-CZ" dirty="0" smtClean="0"/>
              <a:t>tj. pro nestranný estimátor je snazší odhadnout chybu, protože rozptyl estimátoru lze odhadnout ze vzorků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cs-CZ" i="1" dirty="0" smtClean="0"/>
              <a:t>Y</a:t>
            </a:r>
            <a:r>
              <a:rPr lang="cs-CZ" i="1" baseline="-25000" dirty="0" smtClean="0"/>
              <a:t>i</a:t>
            </a:r>
            <a:r>
              <a:rPr lang="en-US" dirty="0" smtClean="0"/>
              <a:t> = </a:t>
            </a:r>
            <a:r>
              <a:rPr lang="en-US" i="1" dirty="0" smtClean="0"/>
              <a:t>f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cs-CZ" i="1" baseline="-25000" dirty="0"/>
              <a:t>i</a:t>
            </a:r>
            <a:r>
              <a:rPr lang="en-US" dirty="0" smtClean="0"/>
              <a:t>) / </a:t>
            </a:r>
            <a:r>
              <a:rPr lang="en-US" i="1" dirty="0" smtClean="0"/>
              <a:t>p</a:t>
            </a:r>
            <a:r>
              <a:rPr lang="en-US" dirty="0" smtClean="0"/>
              <a:t>(</a:t>
            </a:r>
            <a:r>
              <a:rPr lang="en-US" i="1" dirty="0" smtClean="0"/>
              <a:t>X</a:t>
            </a:r>
            <a:r>
              <a:rPr lang="cs-CZ" i="1" baseline="-25000" dirty="0"/>
              <a:t>i</a:t>
            </a:r>
            <a:r>
              <a:rPr lang="en-US" dirty="0" smtClean="0"/>
              <a:t>)</a:t>
            </a:r>
            <a:endParaRPr lang="cs-CZ" dirty="0" smtClean="0"/>
          </a:p>
          <a:p>
            <a:r>
              <a:rPr lang="cs-CZ" dirty="0" smtClean="0"/>
              <a:t>Nestranný </a:t>
            </a:r>
            <a:r>
              <a:rPr lang="cs-CZ" b="1" dirty="0" smtClean="0"/>
              <a:t>estimátor rozptylu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41</a:t>
            </a:fld>
            <a:endParaRPr lang="en-US" altLang="en-US"/>
          </a:p>
        </p:txBody>
      </p:sp>
      <p:graphicFrame>
        <p:nvGraphicFramePr>
          <p:cNvPr id="343046" name="Object 6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30681"/>
              </p:ext>
            </p:extLst>
          </p:nvPr>
        </p:nvGraphicFramePr>
        <p:xfrm>
          <a:off x="3400425" y="2312615"/>
          <a:ext cx="2343150" cy="468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2002" name="Rovnice" r:id="rId3" imgW="1016000" imgH="203200" progId="Equation.3">
                  <p:embed/>
                </p:oleObj>
              </mc:Choice>
              <mc:Fallback>
                <p:oleObj name="Rovnice" r:id="rId3" imgW="1016000" imgH="203200" progId="Equation.3">
                  <p:embed/>
                  <p:pic>
                    <p:nvPicPr>
                      <p:cNvPr id="0" name="Picture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0425" y="2312615"/>
                        <a:ext cx="2343150" cy="468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4406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4889335"/>
            <a:ext cx="7772400" cy="12759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25086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Účinnost </a:t>
            </a:r>
            <a:r>
              <a:rPr lang="cs-CZ" dirty="0" err="1" smtClean="0"/>
              <a:t>estimátoru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Pro nestranný estimátor je </a:t>
            </a:r>
            <a:r>
              <a:rPr lang="cs-CZ" b="1" dirty="0" smtClean="0"/>
              <a:t>účinnost</a:t>
            </a:r>
            <a:r>
              <a:rPr lang="cs-CZ" dirty="0" smtClean="0"/>
              <a:t> (eficience, </a:t>
            </a:r>
            <a:r>
              <a:rPr lang="cs-CZ" dirty="0" err="1" smtClean="0"/>
              <a:t>angl</a:t>
            </a:r>
            <a:r>
              <a:rPr lang="cs-CZ" dirty="0" smtClean="0"/>
              <a:t>. </a:t>
            </a:r>
            <a:r>
              <a:rPr lang="cs-CZ" dirty="0" err="1" smtClean="0"/>
              <a:t>efficiency</a:t>
            </a:r>
            <a:r>
              <a:rPr lang="cs-CZ" dirty="0" smtClean="0"/>
              <a:t>) </a:t>
            </a:r>
            <a:r>
              <a:rPr lang="cs-CZ" smtClean="0"/>
              <a:t>dána vztahem: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42</a:t>
            </a:fld>
            <a:endParaRPr lang="en-US" altLang="en-US"/>
          </a:p>
        </p:txBody>
      </p:sp>
      <p:pic>
        <p:nvPicPr>
          <p:cNvPr id="3450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3298" y="3037873"/>
            <a:ext cx="3342878" cy="1039199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</p:pic>
      <p:cxnSp>
        <p:nvCxnSpPr>
          <p:cNvPr id="7" name="Straight Arrow Connector 6"/>
          <p:cNvCxnSpPr>
            <a:stCxn id="8" idx="0"/>
          </p:cNvCxnSpPr>
          <p:nvPr/>
        </p:nvCxnSpPr>
        <p:spPr>
          <a:xfrm flipV="1">
            <a:off x="3810745" y="4149080"/>
            <a:ext cx="617239" cy="9361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203848" y="5085184"/>
            <a:ext cx="121379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 smtClean="0">
                <a:latin typeface="+mj-lt"/>
              </a:rPr>
              <a:t>rozptyl</a:t>
            </a:r>
            <a:endParaRPr lang="en-US" sz="2200" b="1" dirty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84168" y="5085184"/>
            <a:ext cx="2775119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200" b="1" dirty="0" smtClean="0">
                <a:latin typeface="+mj-lt"/>
              </a:rPr>
              <a:t>čas výpočtu</a:t>
            </a:r>
            <a:r>
              <a:rPr lang="cs-CZ" sz="2200" dirty="0" smtClean="0">
                <a:latin typeface="+mj-lt"/>
              </a:rPr>
              <a:t> (počet </a:t>
            </a:r>
            <a:br>
              <a:rPr lang="cs-CZ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operací, např. počet</a:t>
            </a:r>
            <a:br>
              <a:rPr lang="cs-CZ" sz="2200" dirty="0" smtClean="0">
                <a:latin typeface="+mj-lt"/>
              </a:rPr>
            </a:br>
            <a:r>
              <a:rPr lang="cs-CZ" sz="2200" dirty="0" smtClean="0">
                <a:latin typeface="+mj-lt"/>
              </a:rPr>
              <a:t>vržených paprsků) </a:t>
            </a:r>
            <a:endParaRPr lang="en-US" sz="2200" dirty="0">
              <a:latin typeface="+mj-lt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H="1" flipV="1">
            <a:off x="5436096" y="4149080"/>
            <a:ext cx="1199373" cy="100811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3764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Metody snížení rozptylu MC </a:t>
            </a:r>
            <a:r>
              <a:rPr lang="cs-CZ" b="1" dirty="0" err="1" smtClean="0"/>
              <a:t>estimátorů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1326460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Metody snížení rozptylu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Importance sampling (vzorkování podle důležitosti)</a:t>
            </a:r>
          </a:p>
          <a:p>
            <a:pPr marL="801687" lvl="1" indent="-457200">
              <a:buFont typeface="+mj-lt"/>
              <a:buAutoNum type="alphaLcParenR"/>
            </a:pPr>
            <a:r>
              <a:rPr lang="cs-CZ" dirty="0" smtClean="0"/>
              <a:t>Podle BRDF (nejčastější)</a:t>
            </a:r>
          </a:p>
          <a:p>
            <a:pPr marL="801687" lvl="1" indent="-457200">
              <a:buFont typeface="+mj-lt"/>
              <a:buAutoNum type="alphaLcParenR"/>
            </a:pPr>
            <a:r>
              <a:rPr lang="cs-CZ" dirty="0" smtClean="0"/>
              <a:t>Podle </a:t>
            </a:r>
            <a:r>
              <a:rPr lang="cs-CZ" i="1" dirty="0" smtClean="0"/>
              <a:t>L</a:t>
            </a:r>
            <a:r>
              <a:rPr lang="cs-CZ" baseline="-25000" dirty="0" smtClean="0"/>
              <a:t>i</a:t>
            </a:r>
            <a:r>
              <a:rPr lang="cs-CZ" dirty="0" smtClean="0"/>
              <a:t> (pokud známo: přímé osvětlení)</a:t>
            </a:r>
          </a:p>
          <a:p>
            <a:pPr lvl="1"/>
            <a:r>
              <a:rPr lang="cs-CZ" dirty="0" smtClean="0"/>
              <a:t>V syntéze obrazu je IS </a:t>
            </a:r>
            <a:r>
              <a:rPr lang="cs-CZ" b="1" dirty="0" smtClean="0"/>
              <a:t>nejčastěji používaná metoda</a:t>
            </a:r>
          </a:p>
          <a:p>
            <a:endParaRPr lang="cs-CZ" dirty="0" smtClean="0"/>
          </a:p>
          <a:p>
            <a:r>
              <a:rPr lang="cs-CZ" dirty="0" smtClean="0"/>
              <a:t>Řídící funkce (</a:t>
            </a:r>
            <a:r>
              <a:rPr lang="cs-CZ" dirty="0" err="1" smtClean="0"/>
              <a:t>control</a:t>
            </a:r>
            <a:r>
              <a:rPr lang="cs-CZ" dirty="0" smtClean="0"/>
              <a:t> </a:t>
            </a:r>
            <a:r>
              <a:rPr lang="cs-CZ" dirty="0" err="1" smtClean="0"/>
              <a:t>variates</a:t>
            </a:r>
            <a:r>
              <a:rPr lang="cs-CZ" dirty="0" smtClean="0"/>
              <a:t>)</a:t>
            </a:r>
          </a:p>
          <a:p>
            <a:endParaRPr lang="cs-CZ" dirty="0" smtClean="0"/>
          </a:p>
          <a:p>
            <a:r>
              <a:rPr lang="cs-CZ" dirty="0" smtClean="0"/>
              <a:t>Lepší rozložení vzorků</a:t>
            </a:r>
          </a:p>
          <a:p>
            <a:pPr lvl="1"/>
            <a:r>
              <a:rPr lang="cs-CZ" dirty="0" smtClean="0"/>
              <a:t>Stratifikace</a:t>
            </a:r>
          </a:p>
          <a:p>
            <a:pPr lvl="1"/>
            <a:r>
              <a:rPr lang="cs-CZ" dirty="0" smtClean="0"/>
              <a:t>quasi-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(QMC)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21358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podle důležitosti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5000"/>
              </a:lnSpc>
              <a:spcBef>
                <a:spcPct val="75000"/>
              </a:spcBef>
              <a:buClr>
                <a:schemeClr val="accent1"/>
              </a:buClr>
              <a:buSzPct val="90000"/>
            </a:pPr>
            <a:r>
              <a:rPr lang="cs-CZ" dirty="0" smtClean="0"/>
              <a:t>Některé části vzorkovaného intervalu jsou </a:t>
            </a:r>
            <a:r>
              <a:rPr lang="cs-CZ" b="1" dirty="0" smtClean="0"/>
              <a:t>důležitější</a:t>
            </a:r>
            <a:r>
              <a:rPr lang="cs-CZ" dirty="0" smtClean="0"/>
              <a:t>, protože zde má </a:t>
            </a:r>
            <a:r>
              <a:rPr lang="cs-CZ" i="1" dirty="0" smtClean="0">
                <a:latin typeface="+mj-lt"/>
              </a:rPr>
              <a:t>f</a:t>
            </a:r>
            <a:r>
              <a:rPr lang="cs-CZ" dirty="0" smtClean="0"/>
              <a:t> větší hodnotu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dirty="0" smtClean="0"/>
              <a:t>Vzorky z těchto oblastí mají větší vliv na výsledek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dirty="0" smtClean="0"/>
              <a:t>Vzorkování podle důležitosti (“</a:t>
            </a:r>
            <a:r>
              <a:rPr lang="cs-CZ" b="1" dirty="0" err="1" smtClean="0"/>
              <a:t>importance</a:t>
            </a:r>
            <a:r>
              <a:rPr lang="cs-CZ" b="1" dirty="0" smtClean="0"/>
              <a:t> </a:t>
            </a:r>
            <a:r>
              <a:rPr lang="cs-CZ" b="1" dirty="0" err="1" smtClean="0"/>
              <a:t>sampling</a:t>
            </a:r>
            <a:r>
              <a:rPr lang="cs-CZ" dirty="0" smtClean="0"/>
              <a:t>”) umisťuje vzorky přednostně do takových oblastí</a:t>
            </a:r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pPr lvl="1"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dirty="0" smtClean="0"/>
              <a:t>Tj. </a:t>
            </a:r>
            <a:r>
              <a:rPr lang="cs-CZ" b="1" dirty="0" err="1" smtClean="0"/>
              <a:t>pdf</a:t>
            </a:r>
            <a:r>
              <a:rPr lang="cs-CZ" dirty="0" smtClean="0"/>
              <a:t> </a:t>
            </a:r>
            <a:r>
              <a:rPr lang="cs-CZ" i="1" dirty="0" smtClean="0"/>
              <a:t>p</a:t>
            </a:r>
            <a:r>
              <a:rPr lang="cs-CZ" dirty="0" smtClean="0"/>
              <a:t> je „ podobná“ </a:t>
            </a:r>
            <a:r>
              <a:rPr lang="cs-CZ" dirty="0" err="1" smtClean="0"/>
              <a:t>integrandu</a:t>
            </a:r>
            <a:endParaRPr lang="cs-CZ" dirty="0" smtClean="0"/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r>
              <a:rPr lang="cs-CZ" b="1" dirty="0" smtClean="0"/>
              <a:t>Menší rozptyl </a:t>
            </a:r>
            <a:r>
              <a:rPr lang="cs-CZ" dirty="0" smtClean="0"/>
              <a:t>při zachování nestrannosti</a:t>
            </a:r>
          </a:p>
          <a:p>
            <a:pPr>
              <a:lnSpc>
                <a:spcPct val="95000"/>
              </a:lnSpc>
              <a:spcBef>
                <a:spcPct val="10000"/>
              </a:spcBef>
              <a:buSzPct val="75000"/>
            </a:pPr>
            <a:endParaRPr lang="cs-CZ" dirty="0" smtClean="0"/>
          </a:p>
          <a:p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964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cs-CZ"/>
              <a:t>Vzorkování podle důležitosti</a:t>
            </a:r>
            <a:endParaRPr lang="cs-CZ">
              <a:latin typeface="Arial CE" charset="-18"/>
            </a:endParaRP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3719513" y="5578475"/>
            <a:ext cx="58990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1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00" name="Freeform 4"/>
          <p:cNvSpPr>
            <a:spLocks/>
          </p:cNvSpPr>
          <p:nvPr/>
        </p:nvSpPr>
        <p:spPr bwMode="auto">
          <a:xfrm>
            <a:off x="1981200" y="2438400"/>
            <a:ext cx="4954588" cy="3049588"/>
          </a:xfrm>
          <a:custGeom>
            <a:avLst/>
            <a:gdLst/>
            <a:ahLst/>
            <a:cxnLst>
              <a:cxn ang="0">
                <a:pos x="0" y="1392"/>
              </a:cxn>
              <a:cxn ang="0">
                <a:pos x="192" y="816"/>
              </a:cxn>
              <a:cxn ang="0">
                <a:pos x="432" y="336"/>
              </a:cxn>
              <a:cxn ang="0">
                <a:pos x="720" y="48"/>
              </a:cxn>
              <a:cxn ang="0">
                <a:pos x="864" y="0"/>
              </a:cxn>
              <a:cxn ang="0">
                <a:pos x="960" y="0"/>
              </a:cxn>
              <a:cxn ang="0">
                <a:pos x="1104" y="48"/>
              </a:cxn>
              <a:cxn ang="0">
                <a:pos x="1248" y="192"/>
              </a:cxn>
              <a:cxn ang="0">
                <a:pos x="1392" y="432"/>
              </a:cxn>
              <a:cxn ang="0">
                <a:pos x="1536" y="576"/>
              </a:cxn>
              <a:cxn ang="0">
                <a:pos x="1680" y="624"/>
              </a:cxn>
              <a:cxn ang="0">
                <a:pos x="1824" y="624"/>
              </a:cxn>
              <a:cxn ang="0">
                <a:pos x="1968" y="528"/>
              </a:cxn>
              <a:cxn ang="0">
                <a:pos x="2064" y="480"/>
              </a:cxn>
              <a:cxn ang="0">
                <a:pos x="2208" y="480"/>
              </a:cxn>
              <a:cxn ang="0">
                <a:pos x="2352" y="480"/>
              </a:cxn>
              <a:cxn ang="0">
                <a:pos x="2448" y="528"/>
              </a:cxn>
              <a:cxn ang="0">
                <a:pos x="2592" y="624"/>
              </a:cxn>
              <a:cxn ang="0">
                <a:pos x="2736" y="768"/>
              </a:cxn>
              <a:cxn ang="0">
                <a:pos x="2832" y="912"/>
              </a:cxn>
              <a:cxn ang="0">
                <a:pos x="2928" y="1104"/>
              </a:cxn>
              <a:cxn ang="0">
                <a:pos x="3024" y="1200"/>
              </a:cxn>
              <a:cxn ang="0">
                <a:pos x="3120" y="1248"/>
              </a:cxn>
              <a:cxn ang="0">
                <a:pos x="3120" y="1920"/>
              </a:cxn>
              <a:cxn ang="0">
                <a:pos x="0" y="1920"/>
              </a:cxn>
              <a:cxn ang="0">
                <a:pos x="0" y="1392"/>
              </a:cxn>
            </a:cxnLst>
            <a:rect l="0" t="0" r="r" b="b"/>
            <a:pathLst>
              <a:path w="3121" h="1921">
                <a:moveTo>
                  <a:pt x="0" y="1392"/>
                </a:moveTo>
                <a:lnTo>
                  <a:pt x="192" y="816"/>
                </a:lnTo>
                <a:lnTo>
                  <a:pt x="432" y="336"/>
                </a:lnTo>
                <a:lnTo>
                  <a:pt x="720" y="48"/>
                </a:lnTo>
                <a:lnTo>
                  <a:pt x="864" y="0"/>
                </a:lnTo>
                <a:lnTo>
                  <a:pt x="960" y="0"/>
                </a:lnTo>
                <a:lnTo>
                  <a:pt x="1104" y="48"/>
                </a:lnTo>
                <a:lnTo>
                  <a:pt x="1248" y="192"/>
                </a:lnTo>
                <a:lnTo>
                  <a:pt x="1392" y="432"/>
                </a:lnTo>
                <a:lnTo>
                  <a:pt x="1536" y="576"/>
                </a:lnTo>
                <a:lnTo>
                  <a:pt x="1680" y="624"/>
                </a:lnTo>
                <a:lnTo>
                  <a:pt x="1824" y="624"/>
                </a:lnTo>
                <a:lnTo>
                  <a:pt x="1968" y="528"/>
                </a:lnTo>
                <a:lnTo>
                  <a:pt x="2064" y="480"/>
                </a:lnTo>
                <a:lnTo>
                  <a:pt x="2208" y="480"/>
                </a:lnTo>
                <a:lnTo>
                  <a:pt x="2352" y="480"/>
                </a:lnTo>
                <a:lnTo>
                  <a:pt x="2448" y="528"/>
                </a:lnTo>
                <a:lnTo>
                  <a:pt x="2592" y="624"/>
                </a:lnTo>
                <a:lnTo>
                  <a:pt x="2736" y="768"/>
                </a:lnTo>
                <a:lnTo>
                  <a:pt x="2832" y="912"/>
                </a:lnTo>
                <a:lnTo>
                  <a:pt x="2928" y="1104"/>
                </a:lnTo>
                <a:lnTo>
                  <a:pt x="3024" y="1200"/>
                </a:lnTo>
                <a:lnTo>
                  <a:pt x="3120" y="1248"/>
                </a:lnTo>
                <a:lnTo>
                  <a:pt x="3120" y="1920"/>
                </a:lnTo>
                <a:lnTo>
                  <a:pt x="0" y="1920"/>
                </a:lnTo>
                <a:lnTo>
                  <a:pt x="0" y="1392"/>
                </a:lnTo>
              </a:path>
            </a:pathLst>
          </a:custGeom>
          <a:pattFill prst="pct25">
            <a:fgClr>
              <a:srgbClr val="FFC5CF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1" name="Rectangle 5"/>
          <p:cNvSpPr>
            <a:spLocks noChangeArrowheads="1"/>
          </p:cNvSpPr>
          <p:nvPr/>
        </p:nvSpPr>
        <p:spPr bwMode="auto">
          <a:xfrm>
            <a:off x="1993900" y="1993900"/>
            <a:ext cx="4927600" cy="34798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9702" name="Line 6"/>
          <p:cNvSpPr>
            <a:spLocks noChangeShapeType="1"/>
          </p:cNvSpPr>
          <p:nvPr/>
        </p:nvSpPr>
        <p:spPr bwMode="auto">
          <a:xfrm flipV="1">
            <a:off x="3886200" y="2662238"/>
            <a:ext cx="0" cy="2830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81713" y="2987675"/>
            <a:ext cx="733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f(x)</a:t>
            </a:r>
            <a:endParaRPr lang="cs-CZ" sz="2800" b="1">
              <a:latin typeface="Arial CE" charset="-18"/>
            </a:endParaRPr>
          </a:p>
        </p:txBody>
      </p:sp>
      <p:sp>
        <p:nvSpPr>
          <p:cNvPr id="29704" name="Rectangle 8"/>
          <p:cNvSpPr>
            <a:spLocks noChangeArrowheads="1"/>
          </p:cNvSpPr>
          <p:nvPr/>
        </p:nvSpPr>
        <p:spPr bwMode="auto">
          <a:xfrm>
            <a:off x="1890713" y="5578475"/>
            <a:ext cx="379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29705" name="Rectangle 9"/>
          <p:cNvSpPr>
            <a:spLocks noChangeArrowheads="1"/>
          </p:cNvSpPr>
          <p:nvPr/>
        </p:nvSpPr>
        <p:spPr bwMode="auto">
          <a:xfrm>
            <a:off x="6615113" y="5578475"/>
            <a:ext cx="379412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sp>
        <p:nvSpPr>
          <p:cNvPr id="29706" name="Freeform 10"/>
          <p:cNvSpPr>
            <a:spLocks/>
          </p:cNvSpPr>
          <p:nvPr/>
        </p:nvSpPr>
        <p:spPr bwMode="auto">
          <a:xfrm>
            <a:off x="1981200" y="4038600"/>
            <a:ext cx="4954588" cy="915988"/>
          </a:xfrm>
          <a:custGeom>
            <a:avLst/>
            <a:gdLst/>
            <a:ahLst/>
            <a:cxnLst>
              <a:cxn ang="0">
                <a:pos x="0" y="576"/>
              </a:cxn>
              <a:cxn ang="0">
                <a:pos x="336" y="288"/>
              </a:cxn>
              <a:cxn ang="0">
                <a:pos x="624" y="96"/>
              </a:cxn>
              <a:cxn ang="0">
                <a:pos x="864" y="0"/>
              </a:cxn>
              <a:cxn ang="0">
                <a:pos x="1104" y="0"/>
              </a:cxn>
              <a:cxn ang="0">
                <a:pos x="1392" y="48"/>
              </a:cxn>
              <a:cxn ang="0">
                <a:pos x="1677" y="86"/>
              </a:cxn>
              <a:cxn ang="0">
                <a:pos x="1872" y="96"/>
              </a:cxn>
              <a:cxn ang="0">
                <a:pos x="2109" y="102"/>
              </a:cxn>
              <a:cxn ang="0">
                <a:pos x="2307" y="115"/>
              </a:cxn>
              <a:cxn ang="0">
                <a:pos x="2496" y="144"/>
              </a:cxn>
              <a:cxn ang="0">
                <a:pos x="2832" y="240"/>
              </a:cxn>
              <a:cxn ang="0">
                <a:pos x="3072" y="288"/>
              </a:cxn>
              <a:cxn ang="0">
                <a:pos x="3120" y="288"/>
              </a:cxn>
            </a:cxnLst>
            <a:rect l="0" t="0" r="r" b="b"/>
            <a:pathLst>
              <a:path w="3121" h="577">
                <a:moveTo>
                  <a:pt x="0" y="576"/>
                </a:moveTo>
                <a:lnTo>
                  <a:pt x="336" y="288"/>
                </a:lnTo>
                <a:lnTo>
                  <a:pt x="624" y="96"/>
                </a:lnTo>
                <a:lnTo>
                  <a:pt x="864" y="0"/>
                </a:lnTo>
                <a:lnTo>
                  <a:pt x="1104" y="0"/>
                </a:lnTo>
                <a:lnTo>
                  <a:pt x="1392" y="48"/>
                </a:lnTo>
                <a:lnTo>
                  <a:pt x="1677" y="86"/>
                </a:lnTo>
                <a:lnTo>
                  <a:pt x="1872" y="96"/>
                </a:lnTo>
                <a:lnTo>
                  <a:pt x="2109" y="102"/>
                </a:lnTo>
                <a:lnTo>
                  <a:pt x="2307" y="115"/>
                </a:lnTo>
                <a:lnTo>
                  <a:pt x="2496" y="144"/>
                </a:lnTo>
                <a:lnTo>
                  <a:pt x="2832" y="240"/>
                </a:lnTo>
                <a:lnTo>
                  <a:pt x="3072" y="288"/>
                </a:lnTo>
                <a:lnTo>
                  <a:pt x="3120" y="288"/>
                </a:lnTo>
              </a:path>
            </a:pathLst>
          </a:custGeom>
          <a:noFill/>
          <a:ln w="254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07" name="Rectangle 11"/>
          <p:cNvSpPr>
            <a:spLocks noChangeArrowheads="1"/>
          </p:cNvSpPr>
          <p:nvPr/>
        </p:nvSpPr>
        <p:spPr bwMode="auto">
          <a:xfrm>
            <a:off x="6157913" y="4511675"/>
            <a:ext cx="83343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p(x)</a:t>
            </a:r>
            <a:endParaRPr lang="cs-CZ" sz="2800" b="1">
              <a:latin typeface="Arial CE" charset="-18"/>
            </a:endParaRPr>
          </a:p>
        </p:txBody>
      </p:sp>
      <p:sp>
        <p:nvSpPr>
          <p:cNvPr id="29708" name="Rectangle 12"/>
          <p:cNvSpPr>
            <a:spLocks noChangeArrowheads="1"/>
          </p:cNvSpPr>
          <p:nvPr/>
        </p:nvSpPr>
        <p:spPr bwMode="auto">
          <a:xfrm>
            <a:off x="4938713" y="5578475"/>
            <a:ext cx="623570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2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09" name="Line 13"/>
          <p:cNvSpPr>
            <a:spLocks noChangeShapeType="1"/>
          </p:cNvSpPr>
          <p:nvPr/>
        </p:nvSpPr>
        <p:spPr bwMode="auto">
          <a:xfrm flipV="1">
            <a:off x="5181600" y="3249613"/>
            <a:ext cx="0" cy="2241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0" name="Rectangle 14"/>
          <p:cNvSpPr>
            <a:spLocks noChangeArrowheads="1"/>
          </p:cNvSpPr>
          <p:nvPr/>
        </p:nvSpPr>
        <p:spPr bwMode="auto">
          <a:xfrm>
            <a:off x="3338513" y="5578475"/>
            <a:ext cx="621966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3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1" name="Line 15"/>
          <p:cNvSpPr>
            <a:spLocks noChangeShapeType="1"/>
          </p:cNvSpPr>
          <p:nvPr/>
        </p:nvSpPr>
        <p:spPr bwMode="auto">
          <a:xfrm flipV="1">
            <a:off x="3505200" y="2433638"/>
            <a:ext cx="0" cy="305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2" name="Rectangle 16"/>
          <p:cNvSpPr>
            <a:spLocks noChangeArrowheads="1"/>
          </p:cNvSpPr>
          <p:nvPr/>
        </p:nvSpPr>
        <p:spPr bwMode="auto">
          <a:xfrm>
            <a:off x="4405313" y="5578475"/>
            <a:ext cx="6283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4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3" name="Line 17"/>
          <p:cNvSpPr>
            <a:spLocks noChangeShapeType="1"/>
          </p:cNvSpPr>
          <p:nvPr/>
        </p:nvSpPr>
        <p:spPr bwMode="auto">
          <a:xfrm flipV="1">
            <a:off x="4572000" y="3424238"/>
            <a:ext cx="0" cy="2068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4" name="Rectangle 18"/>
          <p:cNvSpPr>
            <a:spLocks noChangeArrowheads="1"/>
          </p:cNvSpPr>
          <p:nvPr/>
        </p:nvSpPr>
        <p:spPr bwMode="auto">
          <a:xfrm>
            <a:off x="2728913" y="5578475"/>
            <a:ext cx="615554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5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5" name="Line 19"/>
          <p:cNvSpPr>
            <a:spLocks noChangeShapeType="1"/>
          </p:cNvSpPr>
          <p:nvPr/>
        </p:nvSpPr>
        <p:spPr bwMode="auto">
          <a:xfrm flipV="1">
            <a:off x="2895600" y="2738438"/>
            <a:ext cx="0" cy="27543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9716" name="Rectangle 20"/>
          <p:cNvSpPr>
            <a:spLocks noChangeArrowheads="1"/>
          </p:cNvSpPr>
          <p:nvPr/>
        </p:nvSpPr>
        <p:spPr bwMode="auto">
          <a:xfrm>
            <a:off x="5776913" y="5578475"/>
            <a:ext cx="628378" cy="52065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b="1" dirty="0" smtClean="0">
                <a:latin typeface="+mj-lt"/>
              </a:rPr>
              <a:t>X</a:t>
            </a:r>
            <a:r>
              <a:rPr lang="cs-CZ" sz="2800" b="1" baseline="-25000" dirty="0" smtClean="0">
                <a:latin typeface="+mj-lt"/>
              </a:rPr>
              <a:t>6</a:t>
            </a:r>
            <a:endParaRPr lang="cs-CZ" sz="2800" b="1" baseline="-25000" dirty="0">
              <a:latin typeface="+mj-lt"/>
            </a:endParaRPr>
          </a:p>
        </p:txBody>
      </p:sp>
      <p:sp>
        <p:nvSpPr>
          <p:cNvPr id="29717" name="Line 21"/>
          <p:cNvSpPr>
            <a:spLocks noChangeShapeType="1"/>
          </p:cNvSpPr>
          <p:nvPr/>
        </p:nvSpPr>
        <p:spPr bwMode="auto">
          <a:xfrm flipV="1">
            <a:off x="5943600" y="3348038"/>
            <a:ext cx="0" cy="21447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0308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66700"/>
            <a:ext cx="8153400" cy="1104900"/>
          </a:xfrm>
          <a:noFill/>
        </p:spPr>
        <p:txBody>
          <a:bodyPr/>
          <a:lstStyle/>
          <a:p>
            <a:r>
              <a:rPr lang="cs-CZ" dirty="0" smtClean="0"/>
              <a:t>Řídící funkce</a:t>
            </a:r>
            <a:endParaRPr lang="cs-CZ" dirty="0" smtClean="0">
              <a:latin typeface="Arial CE" charset="-18"/>
            </a:endParaRPr>
          </a:p>
        </p:txBody>
      </p:sp>
      <p:graphicFrame>
        <p:nvGraphicFramePr>
          <p:cNvPr id="22530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69963" y="2781300"/>
          <a:ext cx="6397625" cy="1141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3008" name="Rovnice" r:id="rId4" imgW="2781300" imgH="495300" progId="Equation.3">
                  <p:embed/>
                </p:oleObj>
              </mc:Choice>
              <mc:Fallback>
                <p:oleObj name="Rovnice" r:id="rId4" imgW="2781300" imgH="495300" progId="Equation.3">
                  <p:embed/>
                  <p:pic>
                    <p:nvPicPr>
                      <p:cNvPr id="0" name="Picture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781300"/>
                        <a:ext cx="6397625" cy="1141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3" name="Rectangle 5"/>
          <p:cNvSpPr>
            <a:spLocks noChangeArrowheads="1"/>
          </p:cNvSpPr>
          <p:nvPr/>
        </p:nvSpPr>
        <p:spPr bwMode="auto">
          <a:xfrm>
            <a:off x="874713" y="1692275"/>
            <a:ext cx="6642845" cy="8284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400" dirty="0">
                <a:latin typeface="+mj-lt"/>
              </a:rPr>
              <a:t>Funkce </a:t>
            </a:r>
            <a:r>
              <a:rPr lang="cs-CZ" sz="2400" b="1" dirty="0">
                <a:latin typeface="+mj-lt"/>
              </a:rPr>
              <a:t>g(x)</a:t>
            </a:r>
            <a:r>
              <a:rPr lang="cs-CZ" sz="2400" dirty="0">
                <a:latin typeface="+mj-lt"/>
              </a:rPr>
              <a:t>, která </a:t>
            </a:r>
            <a:r>
              <a:rPr lang="cs-CZ" sz="2400" b="1" dirty="0">
                <a:latin typeface="+mj-lt"/>
              </a:rPr>
              <a:t>aproximuje </a:t>
            </a:r>
            <a:r>
              <a:rPr lang="cs-CZ" sz="2400" b="1" dirty="0" smtClean="0">
                <a:latin typeface="+mj-lt"/>
              </a:rPr>
              <a:t>integrant </a:t>
            </a:r>
            <a:r>
              <a:rPr lang="cs-CZ" sz="2400" dirty="0">
                <a:latin typeface="+mj-lt"/>
              </a:rPr>
              <a:t>a</a:t>
            </a:r>
          </a:p>
          <a:p>
            <a:r>
              <a:rPr lang="cs-CZ" sz="2400" dirty="0">
                <a:latin typeface="+mj-lt"/>
              </a:rPr>
              <a:t>dokážeme ji </a:t>
            </a:r>
            <a:r>
              <a:rPr lang="cs-CZ" sz="2400" b="1" dirty="0">
                <a:latin typeface="+mj-lt"/>
              </a:rPr>
              <a:t>analyticky </a:t>
            </a:r>
            <a:r>
              <a:rPr lang="cs-CZ" sz="2400" b="1" dirty="0" smtClean="0">
                <a:latin typeface="+mj-lt"/>
              </a:rPr>
              <a:t>integrovat</a:t>
            </a:r>
            <a:r>
              <a:rPr lang="cs-CZ" sz="2400" dirty="0">
                <a:latin typeface="+mj-lt"/>
              </a:rPr>
              <a:t>:</a:t>
            </a:r>
          </a:p>
        </p:txBody>
      </p:sp>
      <p:sp>
        <p:nvSpPr>
          <p:cNvPr id="22536" name="Line 8"/>
          <p:cNvSpPr>
            <a:spLocks noChangeShapeType="1"/>
          </p:cNvSpPr>
          <p:nvPr/>
        </p:nvSpPr>
        <p:spPr bwMode="auto">
          <a:xfrm>
            <a:off x="5963692" y="3717032"/>
            <a:ext cx="1344612" cy="0"/>
          </a:xfrm>
          <a:prstGeom prst="line">
            <a:avLst/>
          </a:prstGeom>
          <a:noFill/>
          <a:ln w="25400">
            <a:solidFill>
              <a:srgbClr val="00AE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2537" name="Line 9"/>
          <p:cNvSpPr>
            <a:spLocks noChangeShapeType="1"/>
          </p:cNvSpPr>
          <p:nvPr/>
        </p:nvSpPr>
        <p:spPr bwMode="auto">
          <a:xfrm>
            <a:off x="3371404" y="3717032"/>
            <a:ext cx="236185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cxnSp>
        <p:nvCxnSpPr>
          <p:cNvPr id="11" name="Straight Arrow Connector 10"/>
          <p:cNvCxnSpPr>
            <a:stCxn id="12" idx="0"/>
          </p:cNvCxnSpPr>
          <p:nvPr/>
        </p:nvCxnSpPr>
        <p:spPr>
          <a:xfrm flipV="1">
            <a:off x="3139568" y="3861048"/>
            <a:ext cx="1000384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115616" y="4581128"/>
            <a:ext cx="404790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numerické integrování (MC)</a:t>
            </a:r>
          </a:p>
          <a:p>
            <a:r>
              <a:rPr lang="cs-CZ" sz="2400" dirty="0" smtClean="0">
                <a:latin typeface="+mj-lt"/>
              </a:rPr>
              <a:t>menší rozptyl než </a:t>
            </a:r>
            <a:r>
              <a:rPr lang="cs-CZ" sz="2400" i="1" dirty="0" smtClean="0">
                <a:latin typeface="+mj-lt"/>
              </a:rPr>
              <a:t>f</a:t>
            </a:r>
            <a:r>
              <a:rPr lang="cs-CZ" sz="2400" dirty="0" smtClean="0">
                <a:latin typeface="+mj-lt"/>
              </a:rPr>
              <a:t>(</a:t>
            </a:r>
            <a:r>
              <a:rPr lang="cs-CZ" sz="2400" b="1" dirty="0" smtClean="0">
                <a:latin typeface="+mj-lt"/>
              </a:rPr>
              <a:t>x</a:t>
            </a:r>
            <a:r>
              <a:rPr lang="cs-CZ" sz="2400" dirty="0" smtClean="0">
                <a:latin typeface="+mj-lt"/>
              </a:rPr>
              <a:t>)</a:t>
            </a:r>
            <a:endParaRPr lang="en-US" sz="2400" dirty="0">
              <a:latin typeface="+mj-lt"/>
            </a:endParaRPr>
          </a:p>
        </p:txBody>
      </p:sp>
      <p:sp>
        <p:nvSpPr>
          <p:cNvPr id="14" name="Line 8"/>
          <p:cNvSpPr>
            <a:spLocks noChangeShapeType="1"/>
          </p:cNvSpPr>
          <p:nvPr/>
        </p:nvSpPr>
        <p:spPr bwMode="auto">
          <a:xfrm>
            <a:off x="6529864" y="3861048"/>
            <a:ext cx="432048" cy="1512168"/>
          </a:xfrm>
          <a:prstGeom prst="line">
            <a:avLst/>
          </a:prstGeom>
          <a:noFill/>
          <a:ln w="9525">
            <a:solidFill>
              <a:srgbClr val="00AE00"/>
            </a:solidFill>
            <a:round/>
            <a:headEnd type="arrow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580112" y="5445224"/>
            <a:ext cx="26741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400" dirty="0" smtClean="0">
                <a:latin typeface="+mj-lt"/>
              </a:rPr>
              <a:t>umíme analyticky </a:t>
            </a:r>
            <a:br>
              <a:rPr lang="cs-CZ" sz="2400" dirty="0" smtClean="0">
                <a:latin typeface="+mj-lt"/>
              </a:rPr>
            </a:br>
            <a:r>
              <a:rPr lang="cs-CZ" sz="2400" dirty="0" smtClean="0">
                <a:latin typeface="+mj-lt"/>
              </a:rPr>
              <a:t>integrovat</a:t>
            </a:r>
            <a:endParaRPr lang="en-US" sz="2400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405839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cs-CZ" smtClean="0"/>
              <a:t>Transformace řídící funkcí</a:t>
            </a:r>
            <a:endParaRPr lang="cs-CZ" smtClean="0">
              <a:latin typeface="Arial CE" charset="-18"/>
            </a:endParaRPr>
          </a:p>
        </p:txBody>
      </p:sp>
      <p:sp>
        <p:nvSpPr>
          <p:cNvPr id="44035" name="Freeform 3"/>
          <p:cNvSpPr>
            <a:spLocks/>
          </p:cNvSpPr>
          <p:nvPr/>
        </p:nvSpPr>
        <p:spPr bwMode="auto">
          <a:xfrm>
            <a:off x="1371600" y="1981200"/>
            <a:ext cx="6097588" cy="2897188"/>
          </a:xfrm>
          <a:custGeom>
            <a:avLst/>
            <a:gdLst>
              <a:gd name="T0" fmla="*/ 192 w 3841"/>
              <a:gd name="T1" fmla="*/ 1680 h 1825"/>
              <a:gd name="T2" fmla="*/ 384 w 3841"/>
              <a:gd name="T3" fmla="*/ 1440 h 1825"/>
              <a:gd name="T4" fmla="*/ 480 w 3841"/>
              <a:gd name="T5" fmla="*/ 1248 h 1825"/>
              <a:gd name="T6" fmla="*/ 624 w 3841"/>
              <a:gd name="T7" fmla="*/ 720 h 1825"/>
              <a:gd name="T8" fmla="*/ 720 w 3841"/>
              <a:gd name="T9" fmla="*/ 336 h 1825"/>
              <a:gd name="T10" fmla="*/ 816 w 3841"/>
              <a:gd name="T11" fmla="*/ 144 h 1825"/>
              <a:gd name="T12" fmla="*/ 912 w 3841"/>
              <a:gd name="T13" fmla="*/ 0 h 1825"/>
              <a:gd name="T14" fmla="*/ 1008 w 3841"/>
              <a:gd name="T15" fmla="*/ 0 h 1825"/>
              <a:gd name="T16" fmla="*/ 1104 w 3841"/>
              <a:gd name="T17" fmla="*/ 144 h 1825"/>
              <a:gd name="T18" fmla="*/ 1296 w 3841"/>
              <a:gd name="T19" fmla="*/ 528 h 1825"/>
              <a:gd name="T20" fmla="*/ 1488 w 3841"/>
              <a:gd name="T21" fmla="*/ 960 h 1825"/>
              <a:gd name="T22" fmla="*/ 1632 w 3841"/>
              <a:gd name="T23" fmla="*/ 1248 h 1825"/>
              <a:gd name="T24" fmla="*/ 1824 w 3841"/>
              <a:gd name="T25" fmla="*/ 1392 h 1825"/>
              <a:gd name="T26" fmla="*/ 2016 w 3841"/>
              <a:gd name="T27" fmla="*/ 1440 h 1825"/>
              <a:gd name="T28" fmla="*/ 2208 w 3841"/>
              <a:gd name="T29" fmla="*/ 1440 h 1825"/>
              <a:gd name="T30" fmla="*/ 2352 w 3841"/>
              <a:gd name="T31" fmla="*/ 1392 h 1825"/>
              <a:gd name="T32" fmla="*/ 2448 w 3841"/>
              <a:gd name="T33" fmla="*/ 1200 h 1825"/>
              <a:gd name="T34" fmla="*/ 2544 w 3841"/>
              <a:gd name="T35" fmla="*/ 864 h 1825"/>
              <a:gd name="T36" fmla="*/ 2640 w 3841"/>
              <a:gd name="T37" fmla="*/ 672 h 1825"/>
              <a:gd name="T38" fmla="*/ 2736 w 3841"/>
              <a:gd name="T39" fmla="*/ 624 h 1825"/>
              <a:gd name="T40" fmla="*/ 2832 w 3841"/>
              <a:gd name="T41" fmla="*/ 672 h 1825"/>
              <a:gd name="T42" fmla="*/ 3024 w 3841"/>
              <a:gd name="T43" fmla="*/ 1056 h 1825"/>
              <a:gd name="T44" fmla="*/ 3216 w 3841"/>
              <a:gd name="T45" fmla="*/ 1440 h 1825"/>
              <a:gd name="T46" fmla="*/ 3408 w 3841"/>
              <a:gd name="T47" fmla="*/ 1632 h 1825"/>
              <a:gd name="T48" fmla="*/ 3600 w 3841"/>
              <a:gd name="T49" fmla="*/ 1728 h 1825"/>
              <a:gd name="T50" fmla="*/ 3840 w 3841"/>
              <a:gd name="T51" fmla="*/ 1776 h 1825"/>
              <a:gd name="T52" fmla="*/ 3840 w 3841"/>
              <a:gd name="T53" fmla="*/ 1824 h 1825"/>
              <a:gd name="T54" fmla="*/ 0 w 3841"/>
              <a:gd name="T55" fmla="*/ 1824 h 1825"/>
              <a:gd name="T56" fmla="*/ 192 w 3841"/>
              <a:gd name="T57" fmla="*/ 1680 h 1825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w 3841"/>
              <a:gd name="T88" fmla="*/ 0 h 1825"/>
              <a:gd name="T89" fmla="*/ 3841 w 3841"/>
              <a:gd name="T90" fmla="*/ 1825 h 1825"/>
            </a:gdLst>
            <a:ahLst/>
            <a:cxnLst>
              <a:cxn ang="T58">
                <a:pos x="T0" y="T1"/>
              </a:cxn>
              <a:cxn ang="T59">
                <a:pos x="T2" y="T3"/>
              </a:cxn>
              <a:cxn ang="T60">
                <a:pos x="T4" y="T5"/>
              </a:cxn>
              <a:cxn ang="T61">
                <a:pos x="T6" y="T7"/>
              </a:cxn>
              <a:cxn ang="T62">
                <a:pos x="T8" y="T9"/>
              </a:cxn>
              <a:cxn ang="T63">
                <a:pos x="T10" y="T11"/>
              </a:cxn>
              <a:cxn ang="T64">
                <a:pos x="T12" y="T13"/>
              </a:cxn>
              <a:cxn ang="T65">
                <a:pos x="T14" y="T15"/>
              </a:cxn>
              <a:cxn ang="T66">
                <a:pos x="T16" y="T17"/>
              </a:cxn>
              <a:cxn ang="T67">
                <a:pos x="T18" y="T19"/>
              </a:cxn>
              <a:cxn ang="T68">
                <a:pos x="T20" y="T21"/>
              </a:cxn>
              <a:cxn ang="T69">
                <a:pos x="T22" y="T23"/>
              </a:cxn>
              <a:cxn ang="T70">
                <a:pos x="T24" y="T25"/>
              </a:cxn>
              <a:cxn ang="T71">
                <a:pos x="T26" y="T27"/>
              </a:cxn>
              <a:cxn ang="T72">
                <a:pos x="T28" y="T29"/>
              </a:cxn>
              <a:cxn ang="T73">
                <a:pos x="T30" y="T31"/>
              </a:cxn>
              <a:cxn ang="T74">
                <a:pos x="T32" y="T33"/>
              </a:cxn>
              <a:cxn ang="T75">
                <a:pos x="T34" y="T35"/>
              </a:cxn>
              <a:cxn ang="T76">
                <a:pos x="T36" y="T37"/>
              </a:cxn>
              <a:cxn ang="T77">
                <a:pos x="T38" y="T39"/>
              </a:cxn>
              <a:cxn ang="T78">
                <a:pos x="T40" y="T41"/>
              </a:cxn>
              <a:cxn ang="T79">
                <a:pos x="T42" y="T43"/>
              </a:cxn>
              <a:cxn ang="T80">
                <a:pos x="T44" y="T45"/>
              </a:cxn>
              <a:cxn ang="T81">
                <a:pos x="T46" y="T47"/>
              </a:cxn>
              <a:cxn ang="T82">
                <a:pos x="T48" y="T49"/>
              </a:cxn>
              <a:cxn ang="T83">
                <a:pos x="T50" y="T51"/>
              </a:cxn>
              <a:cxn ang="T84">
                <a:pos x="T52" y="T53"/>
              </a:cxn>
              <a:cxn ang="T85">
                <a:pos x="T54" y="T55"/>
              </a:cxn>
              <a:cxn ang="T86">
                <a:pos x="T56" y="T57"/>
              </a:cxn>
            </a:cxnLst>
            <a:rect l="T87" t="T88" r="T89" b="T90"/>
            <a:pathLst>
              <a:path w="3841" h="1825">
                <a:moveTo>
                  <a:pt x="192" y="1680"/>
                </a:moveTo>
                <a:lnTo>
                  <a:pt x="384" y="1440"/>
                </a:lnTo>
                <a:lnTo>
                  <a:pt x="480" y="1248"/>
                </a:lnTo>
                <a:lnTo>
                  <a:pt x="624" y="720"/>
                </a:lnTo>
                <a:lnTo>
                  <a:pt x="720" y="336"/>
                </a:lnTo>
                <a:lnTo>
                  <a:pt x="816" y="144"/>
                </a:lnTo>
                <a:lnTo>
                  <a:pt x="912" y="0"/>
                </a:lnTo>
                <a:lnTo>
                  <a:pt x="1008" y="0"/>
                </a:lnTo>
                <a:lnTo>
                  <a:pt x="1104" y="144"/>
                </a:lnTo>
                <a:lnTo>
                  <a:pt x="1296" y="528"/>
                </a:lnTo>
                <a:lnTo>
                  <a:pt x="1488" y="960"/>
                </a:lnTo>
                <a:lnTo>
                  <a:pt x="1632" y="1248"/>
                </a:lnTo>
                <a:lnTo>
                  <a:pt x="1824" y="1392"/>
                </a:lnTo>
                <a:lnTo>
                  <a:pt x="2016" y="1440"/>
                </a:lnTo>
                <a:lnTo>
                  <a:pt x="2208" y="1440"/>
                </a:lnTo>
                <a:lnTo>
                  <a:pt x="2352" y="1392"/>
                </a:lnTo>
                <a:lnTo>
                  <a:pt x="2448" y="1200"/>
                </a:lnTo>
                <a:lnTo>
                  <a:pt x="2544" y="864"/>
                </a:lnTo>
                <a:lnTo>
                  <a:pt x="2640" y="672"/>
                </a:lnTo>
                <a:lnTo>
                  <a:pt x="2736" y="624"/>
                </a:lnTo>
                <a:lnTo>
                  <a:pt x="2832" y="672"/>
                </a:lnTo>
                <a:lnTo>
                  <a:pt x="3024" y="1056"/>
                </a:lnTo>
                <a:lnTo>
                  <a:pt x="3216" y="1440"/>
                </a:lnTo>
                <a:lnTo>
                  <a:pt x="3408" y="1632"/>
                </a:lnTo>
                <a:lnTo>
                  <a:pt x="3600" y="1728"/>
                </a:lnTo>
                <a:lnTo>
                  <a:pt x="3840" y="1776"/>
                </a:lnTo>
                <a:lnTo>
                  <a:pt x="3840" y="1824"/>
                </a:lnTo>
                <a:lnTo>
                  <a:pt x="0" y="1824"/>
                </a:lnTo>
                <a:lnTo>
                  <a:pt x="192" y="1680"/>
                </a:lnTo>
              </a:path>
            </a:pathLst>
          </a:custGeom>
          <a:pattFill prst="lgConfetti">
            <a:fgClr>
              <a:srgbClr val="FCFEB9"/>
            </a:fgClr>
            <a:bgClr>
              <a:schemeClr val="bg1"/>
            </a:bgClr>
          </a:patt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36" name="Rectangle 4"/>
          <p:cNvSpPr>
            <a:spLocks noChangeArrowheads="1"/>
          </p:cNvSpPr>
          <p:nvPr/>
        </p:nvSpPr>
        <p:spPr bwMode="auto">
          <a:xfrm>
            <a:off x="1384300" y="1765300"/>
            <a:ext cx="6070600" cy="3937000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37" name="Rectangle 5"/>
          <p:cNvSpPr>
            <a:spLocks noChangeArrowheads="1"/>
          </p:cNvSpPr>
          <p:nvPr/>
        </p:nvSpPr>
        <p:spPr bwMode="auto">
          <a:xfrm>
            <a:off x="3262313" y="2073275"/>
            <a:ext cx="733425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f(x)</a:t>
            </a:r>
            <a:endParaRPr lang="cs-CZ" sz="2800" b="1">
              <a:latin typeface="Arial CE" charset="-18"/>
            </a:endParaRPr>
          </a:p>
        </p:txBody>
      </p:sp>
      <p:sp>
        <p:nvSpPr>
          <p:cNvPr id="44038" name="Rectangle 6"/>
          <p:cNvSpPr>
            <a:spLocks noChangeArrowheads="1"/>
          </p:cNvSpPr>
          <p:nvPr/>
        </p:nvSpPr>
        <p:spPr bwMode="auto">
          <a:xfrm>
            <a:off x="1220788" y="57927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44039" name="Rectangle 7"/>
          <p:cNvSpPr>
            <a:spLocks noChangeArrowheads="1"/>
          </p:cNvSpPr>
          <p:nvPr/>
        </p:nvSpPr>
        <p:spPr bwMode="auto">
          <a:xfrm>
            <a:off x="7300913" y="57927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1</a:t>
            </a:r>
            <a:endParaRPr lang="cs-CZ" sz="2800" b="1">
              <a:latin typeface="Arial CE" charset="-18"/>
            </a:endParaRPr>
          </a:p>
        </p:txBody>
      </p:sp>
      <p:sp>
        <p:nvSpPr>
          <p:cNvPr id="44040" name="Line 8"/>
          <p:cNvSpPr>
            <a:spLocks noChangeShapeType="1"/>
          </p:cNvSpPr>
          <p:nvPr/>
        </p:nvSpPr>
        <p:spPr bwMode="auto">
          <a:xfrm>
            <a:off x="1385888" y="4876800"/>
            <a:ext cx="6069012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1" name="Rectangle 9"/>
          <p:cNvSpPr>
            <a:spLocks noChangeArrowheads="1"/>
          </p:cNvSpPr>
          <p:nvPr/>
        </p:nvSpPr>
        <p:spPr bwMode="auto">
          <a:xfrm>
            <a:off x="992188" y="4649788"/>
            <a:ext cx="379412" cy="5159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latin typeface="Arial" pitchFamily="34" charset="0"/>
              </a:rPr>
              <a:t>0</a:t>
            </a:r>
            <a:endParaRPr lang="cs-CZ" sz="2800" b="1">
              <a:latin typeface="Arial CE" charset="-18"/>
            </a:endParaRPr>
          </a:p>
        </p:txBody>
      </p:sp>
      <p:sp>
        <p:nvSpPr>
          <p:cNvPr id="44042" name="Freeform 10"/>
          <p:cNvSpPr>
            <a:spLocks/>
          </p:cNvSpPr>
          <p:nvPr/>
        </p:nvSpPr>
        <p:spPr bwMode="auto">
          <a:xfrm>
            <a:off x="1371600" y="3352800"/>
            <a:ext cx="6097588" cy="1373188"/>
          </a:xfrm>
          <a:custGeom>
            <a:avLst/>
            <a:gdLst>
              <a:gd name="T0" fmla="*/ 0 w 3841"/>
              <a:gd name="T1" fmla="*/ 864 h 865"/>
              <a:gd name="T2" fmla="*/ 192 w 3841"/>
              <a:gd name="T3" fmla="*/ 624 h 865"/>
              <a:gd name="T4" fmla="*/ 432 w 3841"/>
              <a:gd name="T5" fmla="*/ 336 h 865"/>
              <a:gd name="T6" fmla="*/ 720 w 3841"/>
              <a:gd name="T7" fmla="*/ 96 h 865"/>
              <a:gd name="T8" fmla="*/ 1008 w 3841"/>
              <a:gd name="T9" fmla="*/ 0 h 865"/>
              <a:gd name="T10" fmla="*/ 1344 w 3841"/>
              <a:gd name="T11" fmla="*/ 0 h 865"/>
              <a:gd name="T12" fmla="*/ 1632 w 3841"/>
              <a:gd name="T13" fmla="*/ 96 h 865"/>
              <a:gd name="T14" fmla="*/ 1872 w 3841"/>
              <a:gd name="T15" fmla="*/ 240 h 865"/>
              <a:gd name="T16" fmla="*/ 2064 w 3841"/>
              <a:gd name="T17" fmla="*/ 288 h 865"/>
              <a:gd name="T18" fmla="*/ 2208 w 3841"/>
              <a:gd name="T19" fmla="*/ 240 h 865"/>
              <a:gd name="T20" fmla="*/ 2496 w 3841"/>
              <a:gd name="T21" fmla="*/ 96 h 865"/>
              <a:gd name="T22" fmla="*/ 2688 w 3841"/>
              <a:gd name="T23" fmla="*/ 48 h 865"/>
              <a:gd name="T24" fmla="*/ 2880 w 3841"/>
              <a:gd name="T25" fmla="*/ 48 h 865"/>
              <a:gd name="T26" fmla="*/ 3120 w 3841"/>
              <a:gd name="T27" fmla="*/ 192 h 865"/>
              <a:gd name="T28" fmla="*/ 3504 w 3841"/>
              <a:gd name="T29" fmla="*/ 480 h 865"/>
              <a:gd name="T30" fmla="*/ 3840 w 3841"/>
              <a:gd name="T31" fmla="*/ 768 h 865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3841"/>
              <a:gd name="T49" fmla="*/ 0 h 865"/>
              <a:gd name="T50" fmla="*/ 3841 w 3841"/>
              <a:gd name="T51" fmla="*/ 865 h 865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3841" h="865">
                <a:moveTo>
                  <a:pt x="0" y="864"/>
                </a:moveTo>
                <a:lnTo>
                  <a:pt x="192" y="624"/>
                </a:lnTo>
                <a:lnTo>
                  <a:pt x="432" y="336"/>
                </a:lnTo>
                <a:lnTo>
                  <a:pt x="720" y="96"/>
                </a:lnTo>
                <a:lnTo>
                  <a:pt x="1008" y="0"/>
                </a:lnTo>
                <a:lnTo>
                  <a:pt x="1344" y="0"/>
                </a:lnTo>
                <a:lnTo>
                  <a:pt x="1632" y="96"/>
                </a:lnTo>
                <a:lnTo>
                  <a:pt x="1872" y="240"/>
                </a:lnTo>
                <a:lnTo>
                  <a:pt x="2064" y="288"/>
                </a:lnTo>
                <a:lnTo>
                  <a:pt x="2208" y="240"/>
                </a:lnTo>
                <a:lnTo>
                  <a:pt x="2496" y="96"/>
                </a:lnTo>
                <a:lnTo>
                  <a:pt x="2688" y="48"/>
                </a:lnTo>
                <a:lnTo>
                  <a:pt x="2880" y="48"/>
                </a:lnTo>
                <a:lnTo>
                  <a:pt x="3120" y="192"/>
                </a:lnTo>
                <a:lnTo>
                  <a:pt x="3504" y="480"/>
                </a:lnTo>
                <a:lnTo>
                  <a:pt x="3840" y="768"/>
                </a:lnTo>
              </a:path>
            </a:pathLst>
          </a:custGeom>
          <a:noFill/>
          <a:ln w="25400" cap="rnd" cmpd="sng">
            <a:solidFill>
              <a:srgbClr val="B50069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3" name="Rectangle 11"/>
          <p:cNvSpPr>
            <a:spLocks noChangeArrowheads="1"/>
          </p:cNvSpPr>
          <p:nvPr/>
        </p:nvSpPr>
        <p:spPr bwMode="auto">
          <a:xfrm>
            <a:off x="4252913" y="3063875"/>
            <a:ext cx="833437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rgbClr val="B50069"/>
                </a:solidFill>
                <a:latin typeface="Arial" pitchFamily="34" charset="0"/>
              </a:rPr>
              <a:t>g(x)</a:t>
            </a:r>
            <a:endParaRPr lang="cs-CZ" sz="2800" b="1">
              <a:solidFill>
                <a:srgbClr val="B50069"/>
              </a:solidFill>
              <a:latin typeface="Arial CE" charset="-18"/>
            </a:endParaRPr>
          </a:p>
        </p:txBody>
      </p:sp>
      <p:sp>
        <p:nvSpPr>
          <p:cNvPr id="44044" name="Freeform 12"/>
          <p:cNvSpPr>
            <a:spLocks/>
          </p:cNvSpPr>
          <p:nvPr/>
        </p:nvSpPr>
        <p:spPr bwMode="auto">
          <a:xfrm>
            <a:off x="1371600" y="3886200"/>
            <a:ext cx="6097588" cy="1449388"/>
          </a:xfrm>
          <a:custGeom>
            <a:avLst/>
            <a:gdLst>
              <a:gd name="T0" fmla="*/ 0 w 3841"/>
              <a:gd name="T1" fmla="*/ 720 h 913"/>
              <a:gd name="T2" fmla="*/ 179 w 3841"/>
              <a:gd name="T3" fmla="*/ 762 h 913"/>
              <a:gd name="T4" fmla="*/ 352 w 3841"/>
              <a:gd name="T5" fmla="*/ 755 h 913"/>
              <a:gd name="T6" fmla="*/ 515 w 3841"/>
              <a:gd name="T7" fmla="*/ 627 h 913"/>
              <a:gd name="T8" fmla="*/ 768 w 3841"/>
              <a:gd name="T9" fmla="*/ 192 h 913"/>
              <a:gd name="T10" fmla="*/ 912 w 3841"/>
              <a:gd name="T11" fmla="*/ 0 h 913"/>
              <a:gd name="T12" fmla="*/ 1014 w 3841"/>
              <a:gd name="T13" fmla="*/ 0 h 913"/>
              <a:gd name="T14" fmla="*/ 1139 w 3841"/>
              <a:gd name="T15" fmla="*/ 96 h 913"/>
              <a:gd name="T16" fmla="*/ 1248 w 3841"/>
              <a:gd name="T17" fmla="*/ 240 h 913"/>
              <a:gd name="T18" fmla="*/ 1357 w 3841"/>
              <a:gd name="T19" fmla="*/ 435 h 913"/>
              <a:gd name="T20" fmla="*/ 1462 w 3841"/>
              <a:gd name="T21" fmla="*/ 627 h 913"/>
              <a:gd name="T22" fmla="*/ 1651 w 3841"/>
              <a:gd name="T23" fmla="*/ 819 h 913"/>
              <a:gd name="T24" fmla="*/ 1824 w 3841"/>
              <a:gd name="T25" fmla="*/ 864 h 913"/>
              <a:gd name="T26" fmla="*/ 2016 w 3841"/>
              <a:gd name="T27" fmla="*/ 864 h 913"/>
              <a:gd name="T28" fmla="*/ 2208 w 3841"/>
              <a:gd name="T29" fmla="*/ 912 h 913"/>
              <a:gd name="T30" fmla="*/ 2352 w 3841"/>
              <a:gd name="T31" fmla="*/ 912 h 913"/>
              <a:gd name="T32" fmla="*/ 2448 w 3841"/>
              <a:gd name="T33" fmla="*/ 816 h 913"/>
              <a:gd name="T34" fmla="*/ 2544 w 3841"/>
              <a:gd name="T35" fmla="*/ 624 h 913"/>
              <a:gd name="T36" fmla="*/ 2640 w 3841"/>
              <a:gd name="T37" fmla="*/ 432 h 913"/>
              <a:gd name="T38" fmla="*/ 2784 w 3841"/>
              <a:gd name="T39" fmla="*/ 384 h 913"/>
              <a:gd name="T40" fmla="*/ 2880 w 3841"/>
              <a:gd name="T41" fmla="*/ 432 h 913"/>
              <a:gd name="T42" fmla="*/ 3002 w 3841"/>
              <a:gd name="T43" fmla="*/ 634 h 913"/>
              <a:gd name="T44" fmla="*/ 3194 w 3841"/>
              <a:gd name="T45" fmla="*/ 826 h 913"/>
              <a:gd name="T46" fmla="*/ 3408 w 3841"/>
              <a:gd name="T47" fmla="*/ 864 h 913"/>
              <a:gd name="T48" fmla="*/ 3648 w 3841"/>
              <a:gd name="T49" fmla="*/ 816 h 913"/>
              <a:gd name="T50" fmla="*/ 3840 w 3841"/>
              <a:gd name="T51" fmla="*/ 768 h 913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w 3841"/>
              <a:gd name="T79" fmla="*/ 0 h 913"/>
              <a:gd name="T80" fmla="*/ 3841 w 3841"/>
              <a:gd name="T81" fmla="*/ 913 h 913"/>
            </a:gdLst>
            <a:ahLst/>
            <a:cxnLst>
              <a:cxn ang="T52">
                <a:pos x="T0" y="T1"/>
              </a:cxn>
              <a:cxn ang="T53">
                <a:pos x="T2" y="T3"/>
              </a:cxn>
              <a:cxn ang="T54">
                <a:pos x="T4" y="T5"/>
              </a:cxn>
              <a:cxn ang="T55">
                <a:pos x="T6" y="T7"/>
              </a:cxn>
              <a:cxn ang="T56">
                <a:pos x="T8" y="T9"/>
              </a:cxn>
              <a:cxn ang="T57">
                <a:pos x="T10" y="T11"/>
              </a:cxn>
              <a:cxn ang="T58">
                <a:pos x="T12" y="T13"/>
              </a:cxn>
              <a:cxn ang="T59">
                <a:pos x="T14" y="T15"/>
              </a:cxn>
              <a:cxn ang="T60">
                <a:pos x="T16" y="T17"/>
              </a:cxn>
              <a:cxn ang="T61">
                <a:pos x="T18" y="T19"/>
              </a:cxn>
              <a:cxn ang="T62">
                <a:pos x="T20" y="T21"/>
              </a:cxn>
              <a:cxn ang="T63">
                <a:pos x="T22" y="T23"/>
              </a:cxn>
              <a:cxn ang="T64">
                <a:pos x="T24" y="T25"/>
              </a:cxn>
              <a:cxn ang="T65">
                <a:pos x="T26" y="T27"/>
              </a:cxn>
              <a:cxn ang="T66">
                <a:pos x="T28" y="T29"/>
              </a:cxn>
              <a:cxn ang="T67">
                <a:pos x="T30" y="T31"/>
              </a:cxn>
              <a:cxn ang="T68">
                <a:pos x="T32" y="T33"/>
              </a:cxn>
              <a:cxn ang="T69">
                <a:pos x="T34" y="T35"/>
              </a:cxn>
              <a:cxn ang="T70">
                <a:pos x="T36" y="T37"/>
              </a:cxn>
              <a:cxn ang="T71">
                <a:pos x="T38" y="T39"/>
              </a:cxn>
              <a:cxn ang="T72">
                <a:pos x="T40" y="T41"/>
              </a:cxn>
              <a:cxn ang="T73">
                <a:pos x="T42" y="T43"/>
              </a:cxn>
              <a:cxn ang="T74">
                <a:pos x="T44" y="T45"/>
              </a:cxn>
              <a:cxn ang="T75">
                <a:pos x="T46" y="T47"/>
              </a:cxn>
              <a:cxn ang="T76">
                <a:pos x="T48" y="T49"/>
              </a:cxn>
              <a:cxn ang="T77">
                <a:pos x="T50" y="T51"/>
              </a:cxn>
            </a:cxnLst>
            <a:rect l="T78" t="T79" r="T80" b="T81"/>
            <a:pathLst>
              <a:path w="3841" h="913">
                <a:moveTo>
                  <a:pt x="0" y="720"/>
                </a:moveTo>
                <a:lnTo>
                  <a:pt x="179" y="762"/>
                </a:lnTo>
                <a:lnTo>
                  <a:pt x="352" y="755"/>
                </a:lnTo>
                <a:lnTo>
                  <a:pt x="515" y="627"/>
                </a:lnTo>
                <a:lnTo>
                  <a:pt x="768" y="192"/>
                </a:lnTo>
                <a:lnTo>
                  <a:pt x="912" y="0"/>
                </a:lnTo>
                <a:lnTo>
                  <a:pt x="1014" y="0"/>
                </a:lnTo>
                <a:lnTo>
                  <a:pt x="1139" y="96"/>
                </a:lnTo>
                <a:lnTo>
                  <a:pt x="1248" y="240"/>
                </a:lnTo>
                <a:lnTo>
                  <a:pt x="1357" y="435"/>
                </a:lnTo>
                <a:lnTo>
                  <a:pt x="1462" y="627"/>
                </a:lnTo>
                <a:lnTo>
                  <a:pt x="1651" y="819"/>
                </a:lnTo>
                <a:lnTo>
                  <a:pt x="1824" y="864"/>
                </a:lnTo>
                <a:lnTo>
                  <a:pt x="2016" y="864"/>
                </a:lnTo>
                <a:lnTo>
                  <a:pt x="2208" y="912"/>
                </a:lnTo>
                <a:lnTo>
                  <a:pt x="2352" y="912"/>
                </a:lnTo>
                <a:lnTo>
                  <a:pt x="2448" y="816"/>
                </a:lnTo>
                <a:lnTo>
                  <a:pt x="2544" y="624"/>
                </a:lnTo>
                <a:lnTo>
                  <a:pt x="2640" y="432"/>
                </a:lnTo>
                <a:lnTo>
                  <a:pt x="2784" y="384"/>
                </a:lnTo>
                <a:lnTo>
                  <a:pt x="2880" y="432"/>
                </a:lnTo>
                <a:lnTo>
                  <a:pt x="3002" y="634"/>
                </a:lnTo>
                <a:lnTo>
                  <a:pt x="3194" y="826"/>
                </a:lnTo>
                <a:lnTo>
                  <a:pt x="3408" y="864"/>
                </a:lnTo>
                <a:lnTo>
                  <a:pt x="3648" y="816"/>
                </a:lnTo>
                <a:lnTo>
                  <a:pt x="3840" y="768"/>
                </a:lnTo>
              </a:path>
            </a:pathLst>
          </a:custGeom>
          <a:noFill/>
          <a:ln w="25400" cap="rnd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4045" name="Rectangle 13"/>
          <p:cNvSpPr>
            <a:spLocks noChangeArrowheads="1"/>
          </p:cNvSpPr>
          <p:nvPr/>
        </p:nvSpPr>
        <p:spPr bwMode="auto">
          <a:xfrm>
            <a:off x="2424113" y="5045075"/>
            <a:ext cx="1504950" cy="5159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r>
              <a:rPr lang="cs-CZ" sz="2800" b="1">
                <a:solidFill>
                  <a:schemeClr val="accent2"/>
                </a:solidFill>
                <a:latin typeface="Arial" pitchFamily="34" charset="0"/>
              </a:rPr>
              <a:t>f(x)-g(x)</a:t>
            </a:r>
            <a:endParaRPr lang="cs-CZ" sz="2800" b="1">
              <a:solidFill>
                <a:schemeClr val="accent2"/>
              </a:solidFill>
              <a:latin typeface="Arial CE" charset="-18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994264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Řídící funkce vs.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endParaRPr lang="cs-CZ" dirty="0" smtClean="0"/>
          </a:p>
          <a:p>
            <a:pPr lvl="1"/>
            <a:r>
              <a:rPr lang="cs-CZ" dirty="0" smtClean="0"/>
              <a:t>Lepší pokud se funkce, podle níž umíme vzorkovat, vyskytuje v integran</a:t>
            </a:r>
            <a:r>
              <a:rPr lang="en-US" dirty="0"/>
              <a:t>t</a:t>
            </a:r>
            <a:r>
              <a:rPr lang="cs-CZ" dirty="0" smtClean="0"/>
              <a:t>u jako multiplikativní člen (rovnice odrazu, zobrazovací rovnice).</a:t>
            </a:r>
          </a:p>
          <a:p>
            <a:pPr lvl="1">
              <a:buNone/>
            </a:pPr>
            <a:endParaRPr lang="cs-CZ" dirty="0" smtClean="0"/>
          </a:p>
          <a:p>
            <a:r>
              <a:rPr lang="cs-CZ" dirty="0" smtClean="0"/>
              <a:t>Řídící funkce</a:t>
            </a:r>
          </a:p>
          <a:p>
            <a:pPr lvl="1"/>
            <a:r>
              <a:rPr lang="cs-CZ" dirty="0" smtClean="0"/>
              <a:t>Lepší pokud se funkce, kterou umíme analyticky integrovat, vyskytuje v integrantu jako aditivní člen.</a:t>
            </a:r>
          </a:p>
          <a:p>
            <a:pPr lvl="1"/>
            <a:endParaRPr lang="cs-CZ" dirty="0" smtClean="0"/>
          </a:p>
          <a:p>
            <a:r>
              <a:rPr lang="cs-CZ" dirty="0" smtClean="0"/>
              <a:t>Proto v se v syntéze obrazu téměř vždy používá </a:t>
            </a:r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r>
              <a:rPr lang="cs-CZ" dirty="0" smtClean="0"/>
              <a:t>.</a:t>
            </a:r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396198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 dirty="0"/>
          </a:p>
        </p:txBody>
      </p:sp>
      <p:pic>
        <p:nvPicPr>
          <p:cNvPr id="3491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97283" y="0"/>
            <a:ext cx="937779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Kawrakov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2061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Lepší rozmístění vzorků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Při výběru množiny nezávislých vzorků se stejnou hustotou pravděpodobnosti dochází ke shlukování</a:t>
            </a:r>
          </a:p>
          <a:p>
            <a:pPr lvl="1"/>
            <a:r>
              <a:rPr lang="cs-CZ" dirty="0" smtClean="0"/>
              <a:t>velký rozptyl odhadu</a:t>
            </a:r>
          </a:p>
          <a:p>
            <a:endParaRPr lang="cs-CZ" dirty="0" smtClean="0"/>
          </a:p>
          <a:p>
            <a:r>
              <a:rPr lang="cs-CZ" dirty="0" smtClean="0"/>
              <a:t>Lepší rozmístění vzorků = integrační oblast je pravidelněji pokryta</a:t>
            </a:r>
          </a:p>
          <a:p>
            <a:pPr lvl="1"/>
            <a:r>
              <a:rPr lang="cs-CZ" dirty="0" smtClean="0"/>
              <a:t>snížení rozptylu</a:t>
            </a:r>
          </a:p>
          <a:p>
            <a:endParaRPr lang="cs-CZ" dirty="0" smtClean="0"/>
          </a:p>
          <a:p>
            <a:r>
              <a:rPr lang="cs-CZ" dirty="0" smtClean="0"/>
              <a:t>Metody</a:t>
            </a:r>
          </a:p>
          <a:p>
            <a:pPr lvl="1"/>
            <a:r>
              <a:rPr lang="cs-CZ" dirty="0" smtClean="0"/>
              <a:t>Vzorkování po částech (stratifikace, </a:t>
            </a:r>
            <a:r>
              <a:rPr lang="cs-CZ" b="1" dirty="0" err="1" smtClean="0"/>
              <a:t>stratified</a:t>
            </a:r>
            <a:r>
              <a:rPr lang="cs-CZ" b="1" dirty="0" smtClean="0"/>
              <a:t> </a:t>
            </a:r>
            <a:r>
              <a:rPr lang="cs-CZ" b="1" dirty="0" err="1" smtClean="0"/>
              <a:t>sampling</a:t>
            </a:r>
            <a:r>
              <a:rPr lang="cs-CZ" dirty="0" smtClean="0"/>
              <a:t>)</a:t>
            </a:r>
          </a:p>
          <a:p>
            <a:pPr lvl="1"/>
            <a:r>
              <a:rPr lang="cs-CZ" dirty="0" smtClean="0"/>
              <a:t>quasi-</a:t>
            </a:r>
            <a:r>
              <a:rPr lang="cs-CZ" dirty="0" err="1" smtClean="0"/>
              <a:t>Monte</a:t>
            </a:r>
            <a:r>
              <a:rPr lang="cs-CZ" dirty="0" smtClean="0"/>
              <a:t> </a:t>
            </a:r>
            <a:r>
              <a:rPr lang="cs-CZ" dirty="0" err="1" smtClean="0"/>
              <a:t>Carlo</a:t>
            </a:r>
            <a:r>
              <a:rPr lang="cs-CZ" dirty="0" smtClean="0"/>
              <a:t> (QMC)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49029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 částech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 Interval se rozdělí na části, které se odhadují samostatně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51</a:t>
            </a:fld>
            <a:endParaRPr lang="en-US" altLang="en-US"/>
          </a:p>
        </p:txBody>
      </p:sp>
      <p:grpSp>
        <p:nvGrpSpPr>
          <p:cNvPr id="6" name="Group 5"/>
          <p:cNvGrpSpPr/>
          <p:nvPr/>
        </p:nvGrpSpPr>
        <p:grpSpPr>
          <a:xfrm>
            <a:off x="1662835" y="2468373"/>
            <a:ext cx="5054504" cy="3501134"/>
            <a:chOff x="1062969" y="1989138"/>
            <a:chExt cx="6087047" cy="4216352"/>
          </a:xfrm>
        </p:grpSpPr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795713" y="5578475"/>
              <a:ext cx="598446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>
                  <a:latin typeface="+mj-lt"/>
                </a:rPr>
                <a:t>x</a:t>
              </a:r>
              <a:r>
                <a:rPr lang="cs-CZ" sz="2800" baseline="-25000">
                  <a:latin typeface="+mj-lt"/>
                </a:rPr>
                <a:t>2</a:t>
              </a: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1981200" y="2438400"/>
              <a:ext cx="4954588" cy="3049588"/>
            </a:xfrm>
            <a:custGeom>
              <a:avLst/>
              <a:gdLst>
                <a:gd name="T0" fmla="*/ 0 w 3121"/>
                <a:gd name="T1" fmla="*/ 1392 h 1921"/>
                <a:gd name="T2" fmla="*/ 192 w 3121"/>
                <a:gd name="T3" fmla="*/ 816 h 1921"/>
                <a:gd name="T4" fmla="*/ 432 w 3121"/>
                <a:gd name="T5" fmla="*/ 336 h 1921"/>
                <a:gd name="T6" fmla="*/ 720 w 3121"/>
                <a:gd name="T7" fmla="*/ 48 h 1921"/>
                <a:gd name="T8" fmla="*/ 864 w 3121"/>
                <a:gd name="T9" fmla="*/ 0 h 1921"/>
                <a:gd name="T10" fmla="*/ 960 w 3121"/>
                <a:gd name="T11" fmla="*/ 0 h 1921"/>
                <a:gd name="T12" fmla="*/ 1104 w 3121"/>
                <a:gd name="T13" fmla="*/ 48 h 1921"/>
                <a:gd name="T14" fmla="*/ 1248 w 3121"/>
                <a:gd name="T15" fmla="*/ 192 h 1921"/>
                <a:gd name="T16" fmla="*/ 1392 w 3121"/>
                <a:gd name="T17" fmla="*/ 432 h 1921"/>
                <a:gd name="T18" fmla="*/ 1536 w 3121"/>
                <a:gd name="T19" fmla="*/ 576 h 1921"/>
                <a:gd name="T20" fmla="*/ 1680 w 3121"/>
                <a:gd name="T21" fmla="*/ 624 h 1921"/>
                <a:gd name="T22" fmla="*/ 1824 w 3121"/>
                <a:gd name="T23" fmla="*/ 624 h 1921"/>
                <a:gd name="T24" fmla="*/ 1968 w 3121"/>
                <a:gd name="T25" fmla="*/ 528 h 1921"/>
                <a:gd name="T26" fmla="*/ 2064 w 3121"/>
                <a:gd name="T27" fmla="*/ 480 h 1921"/>
                <a:gd name="T28" fmla="*/ 2208 w 3121"/>
                <a:gd name="T29" fmla="*/ 480 h 1921"/>
                <a:gd name="T30" fmla="*/ 2352 w 3121"/>
                <a:gd name="T31" fmla="*/ 480 h 1921"/>
                <a:gd name="T32" fmla="*/ 2448 w 3121"/>
                <a:gd name="T33" fmla="*/ 528 h 1921"/>
                <a:gd name="T34" fmla="*/ 2592 w 3121"/>
                <a:gd name="T35" fmla="*/ 624 h 1921"/>
                <a:gd name="T36" fmla="*/ 2736 w 3121"/>
                <a:gd name="T37" fmla="*/ 768 h 1921"/>
                <a:gd name="T38" fmla="*/ 2832 w 3121"/>
                <a:gd name="T39" fmla="*/ 912 h 1921"/>
                <a:gd name="T40" fmla="*/ 2928 w 3121"/>
                <a:gd name="T41" fmla="*/ 1104 h 1921"/>
                <a:gd name="T42" fmla="*/ 3024 w 3121"/>
                <a:gd name="T43" fmla="*/ 1200 h 1921"/>
                <a:gd name="T44" fmla="*/ 3120 w 3121"/>
                <a:gd name="T45" fmla="*/ 1248 h 1921"/>
                <a:gd name="T46" fmla="*/ 3120 w 3121"/>
                <a:gd name="T47" fmla="*/ 1920 h 1921"/>
                <a:gd name="T48" fmla="*/ 0 w 3121"/>
                <a:gd name="T49" fmla="*/ 1920 h 1921"/>
                <a:gd name="T50" fmla="*/ 0 w 3121"/>
                <a:gd name="T51" fmla="*/ 1392 h 192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121"/>
                <a:gd name="T79" fmla="*/ 0 h 1921"/>
                <a:gd name="T80" fmla="*/ 3121 w 3121"/>
                <a:gd name="T81" fmla="*/ 1921 h 192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121" h="1921">
                  <a:moveTo>
                    <a:pt x="0" y="1392"/>
                  </a:moveTo>
                  <a:lnTo>
                    <a:pt x="192" y="816"/>
                  </a:lnTo>
                  <a:lnTo>
                    <a:pt x="432" y="336"/>
                  </a:lnTo>
                  <a:lnTo>
                    <a:pt x="720" y="48"/>
                  </a:lnTo>
                  <a:lnTo>
                    <a:pt x="864" y="0"/>
                  </a:lnTo>
                  <a:lnTo>
                    <a:pt x="960" y="0"/>
                  </a:lnTo>
                  <a:lnTo>
                    <a:pt x="1104" y="48"/>
                  </a:lnTo>
                  <a:lnTo>
                    <a:pt x="1248" y="192"/>
                  </a:lnTo>
                  <a:lnTo>
                    <a:pt x="1392" y="432"/>
                  </a:lnTo>
                  <a:lnTo>
                    <a:pt x="1536" y="576"/>
                  </a:lnTo>
                  <a:lnTo>
                    <a:pt x="1680" y="624"/>
                  </a:lnTo>
                  <a:lnTo>
                    <a:pt x="1824" y="624"/>
                  </a:lnTo>
                  <a:lnTo>
                    <a:pt x="1968" y="528"/>
                  </a:lnTo>
                  <a:lnTo>
                    <a:pt x="2064" y="480"/>
                  </a:lnTo>
                  <a:lnTo>
                    <a:pt x="2208" y="480"/>
                  </a:lnTo>
                  <a:lnTo>
                    <a:pt x="2352" y="480"/>
                  </a:lnTo>
                  <a:lnTo>
                    <a:pt x="2448" y="528"/>
                  </a:lnTo>
                  <a:lnTo>
                    <a:pt x="2592" y="624"/>
                  </a:lnTo>
                  <a:lnTo>
                    <a:pt x="2736" y="768"/>
                  </a:lnTo>
                  <a:lnTo>
                    <a:pt x="2832" y="912"/>
                  </a:lnTo>
                  <a:lnTo>
                    <a:pt x="2928" y="1104"/>
                  </a:lnTo>
                  <a:lnTo>
                    <a:pt x="3024" y="1200"/>
                  </a:lnTo>
                  <a:lnTo>
                    <a:pt x="3120" y="1248"/>
                  </a:lnTo>
                  <a:lnTo>
                    <a:pt x="3120" y="1920"/>
                  </a:lnTo>
                  <a:lnTo>
                    <a:pt x="0" y="1920"/>
                  </a:lnTo>
                  <a:lnTo>
                    <a:pt x="0" y="1392"/>
                  </a:lnTo>
                </a:path>
              </a:pathLst>
            </a:custGeom>
            <a:pattFill prst="lgConfetti">
              <a:fgClr>
                <a:srgbClr val="FCFEB9"/>
              </a:fgClr>
              <a:bgClr>
                <a:schemeClr val="bg1"/>
              </a:bgClr>
            </a:patt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1993900" y="1993900"/>
              <a:ext cx="4927600" cy="3479800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" name="Line 6"/>
            <p:cNvSpPr>
              <a:spLocks noChangeShapeType="1"/>
            </p:cNvSpPr>
            <p:nvPr/>
          </p:nvSpPr>
          <p:spPr bwMode="auto">
            <a:xfrm flipV="1">
              <a:off x="3962400" y="2738438"/>
              <a:ext cx="0" cy="27543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132138" y="2743200"/>
              <a:ext cx="1281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2129769" y="2269003"/>
              <a:ext cx="903459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>
                  <a:latin typeface="+mj-lt"/>
                </a:rPr>
                <a:t>f</a:t>
              </a:r>
              <a:r>
                <a:rPr lang="cs-CZ" sz="2800" dirty="0">
                  <a:latin typeface="+mj-lt"/>
                </a:rPr>
                <a:t>(x)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062969" y="2835275"/>
              <a:ext cx="988401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i="1" dirty="0">
                  <a:latin typeface="+mj-lt"/>
                </a:rPr>
                <a:t>f</a:t>
              </a:r>
              <a:r>
                <a:rPr lang="cs-CZ" sz="2800" dirty="0">
                  <a:latin typeface="+mj-lt"/>
                </a:rPr>
                <a:t>(</a:t>
              </a:r>
              <a:r>
                <a:rPr lang="cs-CZ" sz="2800" dirty="0" err="1">
                  <a:latin typeface="+mj-lt"/>
                </a:rPr>
                <a:t>x</a:t>
              </a:r>
              <a:r>
                <a:rPr lang="cs-CZ" sz="2800" baseline="-25000" dirty="0" err="1">
                  <a:latin typeface="+mj-lt"/>
                </a:rPr>
                <a:t>i</a:t>
              </a:r>
              <a:r>
                <a:rPr lang="cs-CZ" sz="2800" dirty="0">
                  <a:latin typeface="+mj-lt"/>
                </a:rPr>
                <a:t>)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770476" y="5578475"/>
              <a:ext cx="43628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>
                  <a:latin typeface="Times New Roman" pitchFamily="18" charset="0"/>
                  <a:cs typeface="Times New Roman" pitchFamily="18" charset="0"/>
                </a:rPr>
                <a:t>0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6713729" y="5578475"/>
              <a:ext cx="43628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  <p:sp>
          <p:nvSpPr>
            <p:cNvPr id="16" name="Line 12"/>
            <p:cNvSpPr>
              <a:spLocks noChangeShapeType="1"/>
            </p:cNvSpPr>
            <p:nvPr/>
          </p:nvSpPr>
          <p:spPr bwMode="auto">
            <a:xfrm>
              <a:off x="4419600" y="1989138"/>
              <a:ext cx="0" cy="3490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3"/>
            <p:cNvSpPr>
              <a:spLocks noChangeShapeType="1"/>
            </p:cNvSpPr>
            <p:nvPr/>
          </p:nvSpPr>
          <p:spPr bwMode="auto">
            <a:xfrm>
              <a:off x="5715000" y="1989138"/>
              <a:ext cx="0" cy="3490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4"/>
            <p:cNvSpPr>
              <a:spLocks noChangeShapeType="1"/>
            </p:cNvSpPr>
            <p:nvPr/>
          </p:nvSpPr>
          <p:spPr bwMode="auto">
            <a:xfrm>
              <a:off x="3124200" y="1989138"/>
              <a:ext cx="0" cy="34909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5"/>
            <p:cNvSpPr>
              <a:spLocks noChangeShapeType="1"/>
            </p:cNvSpPr>
            <p:nvPr/>
          </p:nvSpPr>
          <p:spPr bwMode="auto">
            <a:xfrm>
              <a:off x="5722938" y="3429000"/>
              <a:ext cx="12049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6"/>
            <p:cNvSpPr>
              <a:spLocks noChangeShapeType="1"/>
            </p:cNvSpPr>
            <p:nvPr/>
          </p:nvSpPr>
          <p:spPr bwMode="auto">
            <a:xfrm>
              <a:off x="4427538" y="3200400"/>
              <a:ext cx="12811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7"/>
            <p:cNvSpPr>
              <a:spLocks noChangeShapeType="1"/>
            </p:cNvSpPr>
            <p:nvPr/>
          </p:nvSpPr>
          <p:spPr bwMode="auto">
            <a:xfrm>
              <a:off x="1989138" y="3429000"/>
              <a:ext cx="11287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2271712" y="5578475"/>
              <a:ext cx="56176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 dirty="0">
                  <a:latin typeface="+mj-lt"/>
                </a:rPr>
                <a:t>x</a:t>
              </a:r>
              <a:r>
                <a:rPr lang="cs-CZ" sz="2800" baseline="-25000" dirty="0">
                  <a:latin typeface="+mj-lt"/>
                </a:rPr>
                <a:t>1</a:t>
              </a:r>
            </a:p>
          </p:txBody>
        </p:sp>
        <p:sp>
          <p:nvSpPr>
            <p:cNvPr id="23" name="Line 19"/>
            <p:cNvSpPr>
              <a:spLocks noChangeShapeType="1"/>
            </p:cNvSpPr>
            <p:nvPr/>
          </p:nvSpPr>
          <p:spPr bwMode="auto">
            <a:xfrm flipV="1">
              <a:off x="2438400" y="3424238"/>
              <a:ext cx="0" cy="2068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Rectangle 23"/>
            <p:cNvSpPr>
              <a:spLocks noChangeArrowheads="1"/>
            </p:cNvSpPr>
            <p:nvPr/>
          </p:nvSpPr>
          <p:spPr bwMode="auto">
            <a:xfrm>
              <a:off x="5091113" y="5578475"/>
              <a:ext cx="596516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>
                  <a:latin typeface="+mj-lt"/>
                </a:rPr>
                <a:t>x</a:t>
              </a:r>
              <a:r>
                <a:rPr lang="cs-CZ" sz="2800" baseline="-25000">
                  <a:latin typeface="+mj-lt"/>
                </a:rPr>
                <a:t>3</a:t>
              </a:r>
            </a:p>
          </p:txBody>
        </p:sp>
        <p:sp>
          <p:nvSpPr>
            <p:cNvPr id="25" name="Line 21"/>
            <p:cNvSpPr>
              <a:spLocks noChangeShapeType="1"/>
            </p:cNvSpPr>
            <p:nvPr/>
          </p:nvSpPr>
          <p:spPr bwMode="auto">
            <a:xfrm flipV="1">
              <a:off x="5257800" y="3195638"/>
              <a:ext cx="0" cy="22971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Rectangle 25"/>
            <p:cNvSpPr>
              <a:spLocks noChangeArrowheads="1"/>
            </p:cNvSpPr>
            <p:nvPr/>
          </p:nvSpPr>
          <p:spPr bwMode="auto">
            <a:xfrm>
              <a:off x="5929312" y="5578475"/>
              <a:ext cx="600377" cy="62701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 lIns="90488" tIns="44450" rIns="90488" bIns="44450">
              <a:spAutoFit/>
            </a:bodyPr>
            <a:lstStyle/>
            <a:p>
              <a:r>
                <a:rPr lang="cs-CZ" sz="2800">
                  <a:latin typeface="+mj-lt"/>
                </a:rPr>
                <a:t>x</a:t>
              </a:r>
              <a:r>
                <a:rPr lang="cs-CZ" sz="2800" baseline="-25000">
                  <a:latin typeface="+mj-lt"/>
                </a:rPr>
                <a:t>4</a:t>
              </a:r>
            </a:p>
          </p:txBody>
        </p:sp>
        <p:sp>
          <p:nvSpPr>
            <p:cNvPr id="27" name="Line 23"/>
            <p:cNvSpPr>
              <a:spLocks noChangeShapeType="1"/>
            </p:cNvSpPr>
            <p:nvPr/>
          </p:nvSpPr>
          <p:spPr bwMode="auto">
            <a:xfrm flipV="1">
              <a:off x="6096000" y="3424238"/>
              <a:ext cx="0" cy="206851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71817929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5" name="Rectangle 4"/>
          <p:cNvSpPr>
            <a:spLocks noChangeArrowheads="1"/>
          </p:cNvSpPr>
          <p:nvPr/>
        </p:nvSpPr>
        <p:spPr bwMode="auto">
          <a:xfrm>
            <a:off x="569913" y="1660525"/>
            <a:ext cx="5027018" cy="49603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>
                <a:latin typeface="+mj-lt"/>
              </a:rPr>
              <a:t>Rozdělení </a:t>
            </a:r>
            <a:r>
              <a:rPr lang="cs-CZ" sz="2400" dirty="0" smtClean="0">
                <a:latin typeface="+mj-lt"/>
              </a:rPr>
              <a:t>intervalu </a:t>
            </a:r>
            <a:r>
              <a:rPr lang="cs-CZ" sz="2400" dirty="0" smtClean="0">
                <a:latin typeface="Symbol" pitchFamily="18" charset="2"/>
              </a:rPr>
              <a:t>W</a:t>
            </a:r>
            <a:r>
              <a:rPr lang="cs-CZ" sz="2400" dirty="0" smtClean="0">
                <a:latin typeface="+mj-lt"/>
              </a:rPr>
              <a:t> na </a:t>
            </a:r>
            <a:r>
              <a:rPr lang="cs-CZ" sz="2400" i="1" dirty="0">
                <a:latin typeface="+mj-lt"/>
              </a:rPr>
              <a:t>N</a:t>
            </a:r>
            <a:r>
              <a:rPr lang="cs-CZ" sz="2400" dirty="0">
                <a:latin typeface="+mj-lt"/>
              </a:rPr>
              <a:t> částí </a:t>
            </a:r>
            <a:r>
              <a:rPr lang="cs-CZ" sz="2400" dirty="0" err="1" smtClean="0">
                <a:latin typeface="Symbol" pitchFamily="18" charset="2"/>
              </a:rPr>
              <a:t>W</a:t>
            </a:r>
            <a:r>
              <a:rPr lang="cs-CZ" sz="2400" i="1" baseline="-25000" dirty="0" err="1" smtClean="0">
                <a:latin typeface="+mj-lt"/>
              </a:rPr>
              <a:t>i</a:t>
            </a:r>
            <a:r>
              <a:rPr lang="cs-CZ" sz="2400" dirty="0">
                <a:latin typeface="+mj-lt"/>
              </a:rPr>
              <a:t>:</a:t>
            </a:r>
          </a:p>
        </p:txBody>
      </p:sp>
      <p:sp>
        <p:nvSpPr>
          <p:cNvPr id="5126" name="Rectangle 5"/>
          <p:cNvSpPr>
            <a:spLocks noChangeArrowheads="1"/>
          </p:cNvSpPr>
          <p:nvPr/>
        </p:nvSpPr>
        <p:spPr bwMode="auto">
          <a:xfrm>
            <a:off x="583561" y="3827391"/>
            <a:ext cx="1633462" cy="46570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10000"/>
              </a:lnSpc>
            </a:pPr>
            <a:r>
              <a:rPr lang="cs-CZ" sz="2400" dirty="0" smtClean="0">
                <a:latin typeface="+mj-lt"/>
              </a:rPr>
              <a:t>Estimátor:</a:t>
            </a:r>
            <a:endParaRPr lang="cs-CZ" sz="2400" dirty="0">
              <a:latin typeface="+mj-lt"/>
            </a:endParaRPr>
          </a:p>
        </p:txBody>
      </p:sp>
      <p:graphicFrame>
        <p:nvGraphicFramePr>
          <p:cNvPr id="5123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483768" y="4581128"/>
          <a:ext cx="4175125" cy="995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4062" name="Rovnice" r:id="rId4" imgW="1816100" imgH="431800" progId="Equation.3">
                  <p:embed/>
                </p:oleObj>
              </mc:Choice>
              <mc:Fallback>
                <p:oleObj name="Rovnice" r:id="rId4" imgW="1816100" imgH="431800" progId="Equation.3">
                  <p:embed/>
                  <p:pic>
                    <p:nvPicPr>
                      <p:cNvPr id="0" name="Picture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3768" y="4581128"/>
                        <a:ext cx="4175125" cy="9953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0" name="Group 9"/>
          <p:cNvGrpSpPr/>
          <p:nvPr/>
        </p:nvGrpSpPr>
        <p:grpSpPr>
          <a:xfrm>
            <a:off x="2073275" y="2355850"/>
            <a:ext cx="4999038" cy="1144588"/>
            <a:chOff x="1419225" y="2355850"/>
            <a:chExt cx="4999038" cy="1144588"/>
          </a:xfrm>
        </p:grpSpPr>
        <p:graphicFrame>
          <p:nvGraphicFramePr>
            <p:cNvPr id="5122" name="Object 3">
              <a:hlinkClick r:id="" action="ppaction://ole?verb=0"/>
            </p:cNvPr>
            <p:cNvGraphicFramePr>
              <a:graphicFrameLocks noChangeAspect="1"/>
            </p:cNvGraphicFramePr>
            <p:nvPr/>
          </p:nvGraphicFramePr>
          <p:xfrm>
            <a:off x="1419225" y="2355850"/>
            <a:ext cx="4999038" cy="11445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4063" name="Rovnice" r:id="rId6" imgW="2171700" imgH="495300" progId="Equation.3">
                    <p:embed/>
                  </p:oleObj>
                </mc:Choice>
                <mc:Fallback>
                  <p:oleObj name="Rovnice" r:id="rId6" imgW="2171700" imgH="495300" progId="Equation.3">
                    <p:embed/>
                    <p:pic>
                      <p:nvPicPr>
                        <p:cNvPr id="0" name="Picture 2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19225" y="2355850"/>
                          <a:ext cx="4999038" cy="1144588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12700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127" name="Line 7"/>
            <p:cNvSpPr>
              <a:spLocks noChangeShapeType="1"/>
            </p:cNvSpPr>
            <p:nvPr/>
          </p:nvSpPr>
          <p:spPr bwMode="auto">
            <a:xfrm>
              <a:off x="3628306" y="3469258"/>
              <a:ext cx="1801812" cy="0"/>
            </a:xfrm>
            <a:prstGeom prst="line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3419872" y="5589240"/>
            <a:ext cx="1801812" cy="0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 částech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540561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Vzorkování po částech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Potlačuje shlukování vzorků</a:t>
            </a:r>
          </a:p>
          <a:p>
            <a:endParaRPr lang="cs-CZ" dirty="0" smtClean="0"/>
          </a:p>
          <a:p>
            <a:r>
              <a:rPr lang="cs-CZ" dirty="0" smtClean="0"/>
              <a:t>Redukuje rozptyl odhadu</a:t>
            </a:r>
          </a:p>
          <a:p>
            <a:pPr lvl="1"/>
            <a:r>
              <a:rPr lang="cs-CZ" dirty="0" smtClean="0"/>
              <a:t>Rozptyl menší nebo roven rozptylu sekundárního </a:t>
            </a:r>
            <a:r>
              <a:rPr lang="cs-CZ" dirty="0" err="1" smtClean="0"/>
              <a:t>estimátoru</a:t>
            </a:r>
            <a:endParaRPr lang="cs-CZ" dirty="0" smtClean="0"/>
          </a:p>
          <a:p>
            <a:pPr lvl="1"/>
            <a:endParaRPr lang="cs-CZ" dirty="0" smtClean="0"/>
          </a:p>
          <a:p>
            <a:r>
              <a:rPr lang="cs-CZ" dirty="0" smtClean="0"/>
              <a:t>Velmi účinné</a:t>
            </a:r>
            <a:r>
              <a:rPr lang="en-US" dirty="0" smtClean="0"/>
              <a:t> pro </a:t>
            </a:r>
            <a:r>
              <a:rPr lang="cs-CZ" dirty="0" smtClean="0"/>
              <a:t>nízkou dimenzi integrant</a:t>
            </a:r>
            <a:r>
              <a:rPr lang="en-US" dirty="0" smtClean="0"/>
              <a:t>u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02875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82000" cy="4724400"/>
          </a:xfrm>
          <a:noFill/>
        </p:spPr>
        <p:txBody>
          <a:bodyPr/>
          <a:lstStyle/>
          <a:p>
            <a:pPr>
              <a:spcBef>
                <a:spcPct val="75000"/>
              </a:spcBef>
              <a:buClr>
                <a:schemeClr val="accent1"/>
              </a:buClr>
              <a:buSzPct val="90000"/>
            </a:pPr>
            <a:r>
              <a:rPr lang="cs-CZ" dirty="0" smtClean="0"/>
              <a:t> </a:t>
            </a:r>
            <a:r>
              <a:rPr lang="cs-CZ" b="1" dirty="0" smtClean="0"/>
              <a:t>uniformní</a:t>
            </a:r>
            <a:r>
              <a:rPr lang="cs-CZ" dirty="0" smtClean="0"/>
              <a:t> rozklad intervalu </a:t>
            </a:r>
            <a:r>
              <a:rPr lang="cs-CZ" b="1" dirty="0" smtClean="0">
                <a:latin typeface="Arial" pitchFamily="34" charset="0"/>
              </a:rPr>
              <a:t>(0,1)</a:t>
            </a:r>
            <a:endParaRPr lang="cs-CZ" dirty="0" smtClean="0"/>
          </a:p>
          <a:p>
            <a:pPr lvl="1">
              <a:spcBef>
                <a:spcPct val="15000"/>
              </a:spcBef>
              <a:buSzPct val="75000"/>
            </a:pPr>
            <a:r>
              <a:rPr lang="cs-CZ" dirty="0" smtClean="0"/>
              <a:t>přirozená metoda pro zcela neznámou funkci </a:t>
            </a:r>
            <a:r>
              <a:rPr lang="cs-CZ" b="1" i="1" dirty="0" smtClean="0">
                <a:latin typeface="Arial" pitchFamily="34" charset="0"/>
              </a:rPr>
              <a:t>f</a:t>
            </a:r>
            <a:endParaRPr lang="cs-CZ" i="1" dirty="0" smtClean="0"/>
          </a:p>
          <a:p>
            <a:pPr>
              <a:lnSpc>
                <a:spcPct val="95000"/>
              </a:lnSpc>
              <a:spcBef>
                <a:spcPct val="65000"/>
              </a:spcBef>
              <a:buSzPct val="90000"/>
            </a:pPr>
            <a:r>
              <a:rPr lang="cs-CZ" dirty="0" smtClean="0"/>
              <a:t> známe-li alespoň přibližně </a:t>
            </a:r>
            <a:r>
              <a:rPr lang="cs-CZ" b="1" dirty="0" smtClean="0"/>
              <a:t>průběh funkce </a:t>
            </a:r>
            <a:r>
              <a:rPr lang="cs-CZ" b="1" i="1" dirty="0" smtClean="0">
                <a:latin typeface="Arial" pitchFamily="34" charset="0"/>
              </a:rPr>
              <a:t>f</a:t>
            </a:r>
            <a:r>
              <a:rPr lang="cs-CZ" dirty="0" smtClean="0"/>
              <a:t>,</a:t>
            </a:r>
            <a:r>
              <a:rPr lang="cs-CZ" b="1" dirty="0" smtClean="0"/>
              <a:t> </a:t>
            </a:r>
            <a:r>
              <a:rPr lang="cs-CZ" dirty="0" smtClean="0"/>
              <a:t>snažíme se o takový rozklad, aby byl rozptyl funkce na </a:t>
            </a:r>
            <a:r>
              <a:rPr lang="cs-CZ" dirty="0" err="1" smtClean="0"/>
              <a:t>subintervalech</a:t>
            </a:r>
            <a:r>
              <a:rPr lang="cs-CZ" dirty="0" smtClean="0"/>
              <a:t> co nejmenší</a:t>
            </a:r>
          </a:p>
          <a:p>
            <a:pPr>
              <a:lnSpc>
                <a:spcPct val="95000"/>
              </a:lnSpc>
              <a:spcBef>
                <a:spcPct val="65000"/>
              </a:spcBef>
              <a:buClr>
                <a:srgbClr val="438E00"/>
              </a:buClr>
              <a:buSzPct val="90000"/>
            </a:pPr>
            <a:r>
              <a:rPr lang="cs-CZ" dirty="0" smtClean="0"/>
              <a:t> rozklad </a:t>
            </a:r>
            <a:r>
              <a:rPr lang="cs-CZ" b="1" i="1" dirty="0" smtClean="0"/>
              <a:t>d</a:t>
            </a:r>
            <a:r>
              <a:rPr lang="cs-CZ" b="1" dirty="0" smtClean="0"/>
              <a:t>-rozměrného intervalu </a:t>
            </a:r>
            <a:r>
              <a:rPr lang="cs-CZ" dirty="0" smtClean="0"/>
              <a:t>vede na </a:t>
            </a:r>
            <a:r>
              <a:rPr lang="cs-CZ" b="1" i="1" dirty="0" err="1" smtClean="0">
                <a:latin typeface="Arial" pitchFamily="34" charset="0"/>
              </a:rPr>
              <a:t>N</a:t>
            </a:r>
            <a:r>
              <a:rPr lang="cs-CZ" b="1" baseline="40000" dirty="0" err="1" smtClean="0">
                <a:latin typeface="Arial" pitchFamily="34" charset="0"/>
              </a:rPr>
              <a:t>d</a:t>
            </a:r>
            <a:r>
              <a:rPr lang="cs-CZ" dirty="0" smtClean="0"/>
              <a:t> výpočtů</a:t>
            </a:r>
          </a:p>
          <a:p>
            <a:pPr lvl="1">
              <a:spcBef>
                <a:spcPct val="15000"/>
              </a:spcBef>
              <a:buSzPct val="75000"/>
            </a:pPr>
            <a:r>
              <a:rPr lang="cs-CZ" dirty="0" smtClean="0"/>
              <a:t>úspornější metodou je vzorkování </a:t>
            </a:r>
            <a:r>
              <a:rPr lang="cs-CZ" b="1" dirty="0" smtClean="0"/>
              <a:t>“</a:t>
            </a:r>
            <a:r>
              <a:rPr lang="cs-CZ" b="1" i="1" dirty="0" smtClean="0"/>
              <a:t>N</a:t>
            </a:r>
            <a:r>
              <a:rPr lang="cs-CZ" b="1" dirty="0" smtClean="0"/>
              <a:t> věží”</a:t>
            </a:r>
            <a:endParaRPr lang="cs-CZ" b="1" dirty="0" smtClean="0">
              <a:latin typeface="Times New Roman CE" charset="-18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Rozklad intervalu na části</a:t>
            </a:r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7433180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Metody Quasi </a:t>
            </a:r>
            <a:r>
              <a:rPr lang="cs-CZ" sz="2800" dirty="0" err="1"/>
              <a:t>Monte</a:t>
            </a:r>
            <a:r>
              <a:rPr lang="cs-CZ" sz="2800" dirty="0"/>
              <a:t> </a:t>
            </a:r>
            <a:r>
              <a:rPr lang="cs-CZ" sz="2800" dirty="0" err="1"/>
              <a:t>Carlo</a:t>
            </a:r>
            <a:r>
              <a:rPr lang="cs-CZ" sz="2800" dirty="0"/>
              <a:t> (QMC)</a:t>
            </a:r>
            <a:endParaRPr lang="en-US" sz="2800" dirty="0"/>
          </a:p>
        </p:txBody>
      </p:sp>
      <p:sp>
        <p:nvSpPr>
          <p:cNvPr id="274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Použití striktně deterministických sekvencí místo náhodných čísel</a:t>
            </a:r>
          </a:p>
          <a:p>
            <a:endParaRPr lang="cs-CZ" dirty="0" smtClean="0"/>
          </a:p>
          <a:p>
            <a:r>
              <a:rPr lang="cs-CZ" dirty="0" smtClean="0"/>
              <a:t>Vše funguje jako v MC, důkazy se ale nemohou opírat o statistiku (nic není náhodné)</a:t>
            </a:r>
          </a:p>
          <a:p>
            <a:endParaRPr lang="cs-CZ" dirty="0" smtClean="0"/>
          </a:p>
          <a:p>
            <a:r>
              <a:rPr lang="cs-CZ" dirty="0" smtClean="0"/>
              <a:t>Použité sekvence čísel s nízkou </a:t>
            </a:r>
            <a:r>
              <a:rPr lang="cs-CZ" dirty="0" err="1" smtClean="0"/>
              <a:t>dikrepancí</a:t>
            </a:r>
            <a:r>
              <a:rPr lang="cs-CZ" dirty="0" smtClean="0"/>
              <a:t> (</a:t>
            </a:r>
            <a:r>
              <a:rPr lang="cs-CZ" b="1" dirty="0" err="1" smtClean="0"/>
              <a:t>low</a:t>
            </a:r>
            <a:r>
              <a:rPr lang="cs-CZ" b="1" dirty="0" smtClean="0"/>
              <a:t>-</a:t>
            </a:r>
            <a:r>
              <a:rPr lang="cs-CZ" b="1" dirty="0" err="1" smtClean="0"/>
              <a:t>discrepancy</a:t>
            </a:r>
            <a:r>
              <a:rPr lang="cs-CZ" b="1" dirty="0" smtClean="0"/>
              <a:t> </a:t>
            </a:r>
            <a:r>
              <a:rPr lang="cs-CZ" b="1" dirty="0" err="1" smtClean="0"/>
              <a:t>sequences</a:t>
            </a:r>
            <a:r>
              <a:rPr lang="cs-CZ" dirty="0" smtClean="0"/>
              <a:t>)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2733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Diskrepance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 smtClean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132856"/>
            <a:ext cx="6401594" cy="2269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484793" y="4365104"/>
            <a:ext cx="19848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Low Discrepancy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(more uniform)</a:t>
            </a:r>
            <a:endParaRPr lang="en-US" dirty="0">
              <a:latin typeface="+mj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043511" y="4365104"/>
            <a:ext cx="2098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+mj-lt"/>
              </a:rPr>
              <a:t>High Discrepancy </a:t>
            </a:r>
            <a:br>
              <a:rPr lang="en-US" dirty="0" smtClean="0">
                <a:latin typeface="+mj-lt"/>
              </a:rPr>
            </a:br>
            <a:r>
              <a:rPr lang="en-US" dirty="0" smtClean="0">
                <a:latin typeface="+mj-lt"/>
              </a:rPr>
              <a:t>(clusters of points)</a:t>
            </a:r>
            <a:endParaRPr lang="en-US" dirty="0">
              <a:latin typeface="+mj-lt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56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76197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err="1"/>
              <a:t>Stratified</a:t>
            </a:r>
            <a:r>
              <a:rPr lang="cs-CZ" b="1" dirty="0"/>
              <a:t> </a:t>
            </a:r>
            <a:r>
              <a:rPr lang="cs-CZ" b="1" dirty="0" err="1"/>
              <a:t>sampling</a:t>
            </a:r>
            <a:endParaRPr lang="en-US" b="1" dirty="0"/>
          </a:p>
        </p:txBody>
      </p:sp>
      <p:pic>
        <p:nvPicPr>
          <p:cNvPr id="304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4132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4133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cest na pixel</a:t>
            </a:r>
            <a:endParaRPr lang="en-US" dirty="0">
              <a:latin typeface="+mj-lt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84AC6-BBE4-40F9-8123-1EEF9B763C30}" type="slidenum">
              <a:rPr lang="en-US" altLang="en-US" smtClean="0"/>
              <a:pPr>
                <a:defRPr/>
              </a:pPr>
              <a:t>57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111038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Quasi-</a:t>
            </a:r>
            <a:r>
              <a:rPr lang="cs-CZ" b="1" dirty="0" err="1"/>
              <a:t>Monte</a:t>
            </a:r>
            <a:r>
              <a:rPr lang="cs-CZ" b="1" dirty="0"/>
              <a:t> </a:t>
            </a:r>
            <a:r>
              <a:rPr lang="cs-CZ" b="1" dirty="0" err="1"/>
              <a:t>Carlo</a:t>
            </a:r>
            <a:endParaRPr lang="en-US" b="1" dirty="0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6181" name="Text Box 5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 dirty="0">
                <a:latin typeface="+mj-lt"/>
              </a:rPr>
              <a:t>10 cest na pixel</a:t>
            </a:r>
            <a:endParaRPr lang="en-US" dirty="0">
              <a:latin typeface="+mj-lt"/>
            </a:endParaRPr>
          </a:p>
        </p:txBody>
      </p:sp>
      <p:pic>
        <p:nvPicPr>
          <p:cNvPr id="30618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84AC6-BBE4-40F9-8123-1EEF9B763C30}" type="slidenum">
              <a:rPr lang="en-US" altLang="en-US" smtClean="0"/>
              <a:pPr>
                <a:defRPr/>
              </a:pPr>
              <a:t>58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5211403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Fixní náhodná sekvence</a:t>
            </a:r>
            <a:endParaRPr lang="en-US" b="1" dirty="0"/>
          </a:p>
        </p:txBody>
      </p:sp>
      <p:sp>
        <p:nvSpPr>
          <p:cNvPr id="307203" name="Text Box 3"/>
          <p:cNvSpPr txBox="1">
            <a:spLocks noChangeArrowheads="1"/>
          </p:cNvSpPr>
          <p:nvPr/>
        </p:nvSpPr>
        <p:spPr bwMode="auto">
          <a:xfrm rot="16200000">
            <a:off x="6389283" y="3499922"/>
            <a:ext cx="234872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Henrik Wann Jensen</a:t>
            </a:r>
            <a:endParaRPr lang="en-US">
              <a:latin typeface="+mj-lt"/>
            </a:endParaRP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3546475" y="5870575"/>
            <a:ext cx="17363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cs-CZ">
                <a:latin typeface="+mj-lt"/>
              </a:rPr>
              <a:t>10 cest na pixel</a:t>
            </a:r>
            <a:endParaRPr lang="en-US">
              <a:latin typeface="+mj-lt"/>
            </a:endParaRPr>
          </a:p>
        </p:txBody>
      </p:sp>
      <p:pic>
        <p:nvPicPr>
          <p:cNvPr id="30720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03400" y="1412875"/>
            <a:ext cx="5535613" cy="449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484AC6-BBE4-40F9-8123-1EEF9B763C30}" type="slidenum">
              <a:rPr lang="en-US" altLang="en-US" smtClean="0"/>
              <a:pPr>
                <a:defRPr/>
              </a:pPr>
              <a:t>59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399526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 dirty="0"/>
          </a:p>
        </p:txBody>
      </p:sp>
      <p:pic>
        <p:nvPicPr>
          <p:cNvPr id="3481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5078" y="0"/>
            <a:ext cx="939559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ovéPole 5"/>
          <p:cNvSpPr txBox="1"/>
          <p:nvPr/>
        </p:nvSpPr>
        <p:spPr>
          <a:xfrm>
            <a:off x="6083547" y="0"/>
            <a:ext cx="3060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+mn-lt"/>
              </a:rPr>
              <a:t>Slide credit: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Iwan</a:t>
            </a:r>
            <a:r>
              <a:rPr lang="en-US" dirty="0" smtClean="0">
                <a:solidFill>
                  <a:schemeClr val="bg1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+mn-lt"/>
              </a:rPr>
              <a:t>Kawrakov</a:t>
            </a:r>
            <a:endParaRPr lang="en-US" dirty="0" smtClean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130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8229600" cy="1752600"/>
          </a:xfrm>
        </p:spPr>
        <p:txBody>
          <a:bodyPr/>
          <a:lstStyle/>
          <a:p>
            <a:pPr eaLnBrk="1" hangingPunct="1"/>
            <a:r>
              <a:rPr lang="cs-CZ" b="1" dirty="0" smtClean="0"/>
              <a:t>Příklady MC </a:t>
            </a:r>
            <a:r>
              <a:rPr lang="cs-CZ" b="1" dirty="0" err="1" smtClean="0"/>
              <a:t>estimátorů</a:t>
            </a:r>
            <a:endParaRPr lang="cs-CZ" b="1" dirty="0" smtClean="0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2130896"/>
          </a:xfrm>
        </p:spPr>
        <p:txBody>
          <a:bodyPr/>
          <a:lstStyle/>
          <a:p>
            <a:pPr eaLnBrk="1" hangingPunct="1"/>
            <a:endParaRPr lang="cs-CZ" sz="2000" dirty="0" smtClean="0"/>
          </a:p>
        </p:txBody>
      </p:sp>
    </p:spTree>
    <p:extLst>
      <p:ext uri="{BB962C8B-B14F-4D97-AF65-F5344CB8AC3E}">
        <p14:creationId xmlns:p14="http://schemas.microsoft.com/office/powerpoint/2010/main" val="276064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/>
          <p:cNvSpPr>
            <a:spLocks noChangeArrowheads="1"/>
          </p:cNvSpPr>
          <p:nvPr/>
        </p:nvSpPr>
        <p:spPr bwMode="auto">
          <a:xfrm>
            <a:off x="4716016" y="1685889"/>
            <a:ext cx="3875087" cy="495617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480889" y="1676400"/>
            <a:ext cx="3875087" cy="4956175"/>
          </a:xfrm>
          <a:prstGeom prst="rect">
            <a:avLst/>
          </a:prstGeom>
          <a:solidFill>
            <a:srgbClr val="6699FF"/>
          </a:solidFill>
          <a:ln>
            <a:headEnd/>
            <a:tailEnd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anchor="ctr"/>
          <a:lstStyle/>
          <a:p>
            <a:endParaRPr lang="cs-CZ"/>
          </a:p>
        </p:txBody>
      </p:sp>
      <p:sp>
        <p:nvSpPr>
          <p:cNvPr id="8478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dirty="0"/>
              <a:t>P</a:t>
            </a:r>
            <a:r>
              <a:rPr lang="cs-CZ" dirty="0">
                <a:solidFill>
                  <a:schemeClr val="tx1"/>
                </a:solidFill>
              </a:rPr>
              <a:t>římé osvětlení</a:t>
            </a:r>
            <a:endParaRPr lang="cs-CZ" dirty="0" smtClean="0"/>
          </a:p>
        </p:txBody>
      </p:sp>
      <p:pic>
        <p:nvPicPr>
          <p:cNvPr id="18436" name="Picture 4" descr="sponz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7375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8437" name="Picture 5" descr="sponz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26000" y="1798638"/>
            <a:ext cx="3598863" cy="35988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2276475" y="5556250"/>
            <a:ext cx="1843088" cy="1022351"/>
            <a:chOff x="1292" y="1909"/>
            <a:chExt cx="3901" cy="2163"/>
          </a:xfrm>
        </p:grpSpPr>
        <p:sp>
          <p:nvSpPr>
            <p:cNvPr id="18466" name="Freeform 7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7" name="Line 8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39" name="Picture 9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3184525" y="5497513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1" name="Line 11"/>
          <p:cNvSpPr>
            <a:spLocks noChangeShapeType="1"/>
          </p:cNvSpPr>
          <p:nvPr/>
        </p:nvSpPr>
        <p:spPr bwMode="auto">
          <a:xfrm flipH="1">
            <a:off x="3241675" y="5789613"/>
            <a:ext cx="58738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2" name="Oval 12"/>
          <p:cNvSpPr>
            <a:spLocks noChangeArrowheads="1"/>
          </p:cNvSpPr>
          <p:nvPr/>
        </p:nvSpPr>
        <p:spPr bwMode="auto">
          <a:xfrm>
            <a:off x="3206750" y="6392863"/>
            <a:ext cx="68263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6516688" y="5514975"/>
            <a:ext cx="1843087" cy="1022350"/>
            <a:chOff x="1292" y="1909"/>
            <a:chExt cx="3901" cy="2163"/>
          </a:xfrm>
        </p:grpSpPr>
        <p:sp>
          <p:nvSpPr>
            <p:cNvPr id="18464" name="Freeform 14"/>
            <p:cNvSpPr>
              <a:spLocks/>
            </p:cNvSpPr>
            <p:nvPr/>
          </p:nvSpPr>
          <p:spPr bwMode="auto">
            <a:xfrm>
              <a:off x="1292" y="3678"/>
              <a:ext cx="3901" cy="394"/>
            </a:xfrm>
            <a:custGeom>
              <a:avLst/>
              <a:gdLst>
                <a:gd name="T0" fmla="*/ 0 w 3901"/>
                <a:gd name="T1" fmla="*/ 356 h 394"/>
                <a:gd name="T2" fmla="*/ 681 w 3901"/>
                <a:gd name="T3" fmla="*/ 265 h 394"/>
                <a:gd name="T4" fmla="*/ 1180 w 3901"/>
                <a:gd name="T5" fmla="*/ 356 h 394"/>
                <a:gd name="T6" fmla="*/ 1724 w 3901"/>
                <a:gd name="T7" fmla="*/ 38 h 394"/>
                <a:gd name="T8" fmla="*/ 2767 w 3901"/>
                <a:gd name="T9" fmla="*/ 129 h 394"/>
                <a:gd name="T10" fmla="*/ 3901 w 3901"/>
                <a:gd name="T11" fmla="*/ 220 h 39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3901"/>
                <a:gd name="T19" fmla="*/ 0 h 394"/>
                <a:gd name="T20" fmla="*/ 3901 w 3901"/>
                <a:gd name="T21" fmla="*/ 394 h 39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3901" h="394">
                  <a:moveTo>
                    <a:pt x="0" y="356"/>
                  </a:moveTo>
                  <a:cubicBezTo>
                    <a:pt x="242" y="310"/>
                    <a:pt x="484" y="265"/>
                    <a:pt x="681" y="265"/>
                  </a:cubicBezTo>
                  <a:cubicBezTo>
                    <a:pt x="878" y="265"/>
                    <a:pt x="1006" y="394"/>
                    <a:pt x="1180" y="356"/>
                  </a:cubicBezTo>
                  <a:cubicBezTo>
                    <a:pt x="1354" y="318"/>
                    <a:pt x="1460" y="76"/>
                    <a:pt x="1724" y="38"/>
                  </a:cubicBezTo>
                  <a:cubicBezTo>
                    <a:pt x="1988" y="0"/>
                    <a:pt x="2404" y="99"/>
                    <a:pt x="2767" y="129"/>
                  </a:cubicBezTo>
                  <a:cubicBezTo>
                    <a:pt x="3130" y="159"/>
                    <a:pt x="3515" y="189"/>
                    <a:pt x="3901" y="220"/>
                  </a:cubicBezTo>
                </a:path>
              </a:pathLst>
            </a:cu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cs-CZ"/>
            </a:p>
          </p:txBody>
        </p:sp>
        <p:sp>
          <p:nvSpPr>
            <p:cNvPr id="18465" name="Line 15"/>
            <p:cNvSpPr>
              <a:spLocks noChangeShapeType="1"/>
            </p:cNvSpPr>
            <p:nvPr/>
          </p:nvSpPr>
          <p:spPr bwMode="auto">
            <a:xfrm flipV="1">
              <a:off x="5193" y="1909"/>
              <a:ext cx="0" cy="1996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</p:grpSp>
      <p:pic>
        <p:nvPicPr>
          <p:cNvPr id="18444" name="Picture 16" descr="MCj01989940000[1]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0800000">
            <a:off x="7424738" y="5456238"/>
            <a:ext cx="231775" cy="29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6" name="Line 18"/>
          <p:cNvSpPr>
            <a:spLocks noChangeShapeType="1"/>
          </p:cNvSpPr>
          <p:nvPr/>
        </p:nvSpPr>
        <p:spPr bwMode="auto">
          <a:xfrm flipH="1">
            <a:off x="7481888" y="5748338"/>
            <a:ext cx="58737" cy="603250"/>
          </a:xfrm>
          <a:prstGeom prst="line">
            <a:avLst/>
          </a:prstGeom>
          <a:noFill/>
          <a:ln w="28575">
            <a:solidFill>
              <a:srgbClr val="FFCC00"/>
            </a:solidFill>
            <a:round/>
            <a:headEnd/>
            <a:tailEnd type="triangle" w="med" len="med"/>
          </a:ln>
        </p:spPr>
        <p:txBody>
          <a:bodyPr lIns="0" tIns="0" rIns="0" bIns="0" anchor="ctr">
            <a:spAutoFit/>
          </a:bodyPr>
          <a:lstStyle/>
          <a:p>
            <a:endParaRPr lang="en-US"/>
          </a:p>
        </p:txBody>
      </p:sp>
      <p:sp>
        <p:nvSpPr>
          <p:cNvPr id="18447" name="Oval 19"/>
          <p:cNvSpPr>
            <a:spLocks noChangeArrowheads="1"/>
          </p:cNvSpPr>
          <p:nvPr/>
        </p:nvSpPr>
        <p:spPr bwMode="auto">
          <a:xfrm>
            <a:off x="7446963" y="6351588"/>
            <a:ext cx="68262" cy="68262"/>
          </a:xfrm>
          <a:prstGeom prst="ellipse">
            <a:avLst/>
          </a:prstGeom>
          <a:solidFill>
            <a:srgbClr val="FF3300"/>
          </a:solidFill>
          <a:ln w="25400">
            <a:noFill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/>
          </a:p>
        </p:txBody>
      </p: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7481888" y="6099175"/>
            <a:ext cx="877887" cy="252413"/>
            <a:chOff x="3334" y="3144"/>
            <a:chExt cx="1859" cy="534"/>
          </a:xfrm>
        </p:grpSpPr>
        <p:sp>
          <p:nvSpPr>
            <p:cNvPr id="18462" name="Line 21"/>
            <p:cNvSpPr>
              <a:spLocks noChangeShapeType="1"/>
            </p:cNvSpPr>
            <p:nvPr/>
          </p:nvSpPr>
          <p:spPr bwMode="auto">
            <a:xfrm flipH="1">
              <a:off x="3345" y="3144"/>
              <a:ext cx="1848" cy="534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3" name="Line 22"/>
            <p:cNvSpPr>
              <a:spLocks noChangeShapeType="1"/>
            </p:cNvSpPr>
            <p:nvPr/>
          </p:nvSpPr>
          <p:spPr bwMode="auto">
            <a:xfrm flipH="1">
              <a:off x="3334" y="3678"/>
              <a:ext cx="1859" cy="0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5" name="Group 23"/>
          <p:cNvGrpSpPr>
            <a:grpSpLocks/>
          </p:cNvGrpSpPr>
          <p:nvPr/>
        </p:nvGrpSpPr>
        <p:grpSpPr bwMode="auto">
          <a:xfrm>
            <a:off x="6969125" y="5514975"/>
            <a:ext cx="1390650" cy="836613"/>
            <a:chOff x="2250" y="1909"/>
            <a:chExt cx="2943" cy="1769"/>
          </a:xfrm>
        </p:grpSpPr>
        <p:sp>
          <p:nvSpPr>
            <p:cNvPr id="18458" name="Line 24"/>
            <p:cNvSpPr>
              <a:spLocks noChangeShapeType="1"/>
            </p:cNvSpPr>
            <p:nvPr/>
          </p:nvSpPr>
          <p:spPr bwMode="auto">
            <a:xfrm flipH="1">
              <a:off x="3334" y="1909"/>
              <a:ext cx="938" cy="1769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9" name="Line 25"/>
            <p:cNvSpPr>
              <a:spLocks noChangeShapeType="1"/>
            </p:cNvSpPr>
            <p:nvPr/>
          </p:nvSpPr>
          <p:spPr bwMode="auto">
            <a:xfrm flipH="1">
              <a:off x="3345" y="2016"/>
              <a:ext cx="1848" cy="166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0" name="Line 26"/>
            <p:cNvSpPr>
              <a:spLocks noChangeShapeType="1"/>
            </p:cNvSpPr>
            <p:nvPr/>
          </p:nvSpPr>
          <p:spPr bwMode="auto">
            <a:xfrm flipH="1">
              <a:off x="3345" y="2652"/>
              <a:ext cx="1848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61" name="Line 27"/>
            <p:cNvSpPr>
              <a:spLocks noChangeShapeType="1"/>
            </p:cNvSpPr>
            <p:nvPr/>
          </p:nvSpPr>
          <p:spPr bwMode="auto">
            <a:xfrm>
              <a:off x="2250" y="2112"/>
              <a:ext cx="1095" cy="156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6775450" y="5865813"/>
            <a:ext cx="706438" cy="485775"/>
            <a:chOff x="1842" y="2652"/>
            <a:chExt cx="1492" cy="1026"/>
          </a:xfrm>
        </p:grpSpPr>
        <p:sp>
          <p:nvSpPr>
            <p:cNvPr id="18456" name="Line 29"/>
            <p:cNvSpPr>
              <a:spLocks noChangeShapeType="1"/>
            </p:cNvSpPr>
            <p:nvPr/>
          </p:nvSpPr>
          <p:spPr bwMode="auto">
            <a:xfrm>
              <a:off x="1914" y="2652"/>
              <a:ext cx="1420" cy="1026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  <p:sp>
          <p:nvSpPr>
            <p:cNvPr id="18457" name="Line 30"/>
            <p:cNvSpPr>
              <a:spLocks noChangeShapeType="1"/>
            </p:cNvSpPr>
            <p:nvPr/>
          </p:nvSpPr>
          <p:spPr bwMode="auto">
            <a:xfrm>
              <a:off x="1842" y="3426"/>
              <a:ext cx="1492" cy="252"/>
            </a:xfrm>
            <a:prstGeom prst="line">
              <a:avLst/>
            </a:prstGeom>
            <a:noFill/>
            <a:ln w="28575">
              <a:solidFill>
                <a:srgbClr val="FFFFCC"/>
              </a:solidFill>
              <a:round/>
              <a:headEnd/>
              <a:tailEnd type="triangle" w="med" len="med"/>
            </a:ln>
          </p:spPr>
          <p:txBody>
            <a:bodyPr lIns="0" tIns="0" rIns="0" bIns="0" anchor="ctr">
              <a:spAutoFit/>
            </a:bodyPr>
            <a:lstStyle/>
            <a:p>
              <a:endParaRPr lang="en-US"/>
            </a:p>
          </p:txBody>
        </p:sp>
      </p:grpSp>
      <p:sp>
        <p:nvSpPr>
          <p:cNvPr id="18454" name="Text Box 34"/>
          <p:cNvSpPr txBox="1">
            <a:spLocks noChangeArrowheads="1"/>
          </p:cNvSpPr>
          <p:nvPr/>
        </p:nvSpPr>
        <p:spPr bwMode="auto">
          <a:xfrm>
            <a:off x="4800600" y="5489356"/>
            <a:ext cx="1593706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cs-CZ" sz="2200" dirty="0" smtClean="0">
                <a:ln w="18415" cmpd="sng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Globální 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=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/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 </a:t>
            </a:r>
            <a:r>
              <a:rPr lang="cs-CZ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přímé</a:t>
            </a:r>
            <a:r>
              <a:rPr lang="en-US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</a:t>
            </a: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+ </a:t>
            </a:r>
            <a:b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</a:br>
            <a:r>
              <a:rPr lang="en-US" sz="2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  </a:t>
            </a:r>
            <a:r>
              <a:rPr lang="cs-CZ" sz="2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+mn-lt"/>
              </a:rPr>
              <a:t>nepřímé</a:t>
            </a:r>
            <a:endParaRPr lang="cs-CZ" sz="2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+mn-lt"/>
            </a:endParaRPr>
          </a:p>
        </p:txBody>
      </p:sp>
      <p:sp>
        <p:nvSpPr>
          <p:cNvPr id="31" name="Slide Number Placeholder 2"/>
          <p:cNvSpPr txBox="1">
            <a:spLocks/>
          </p:cNvSpPr>
          <p:nvPr/>
        </p:nvSpPr>
        <p:spPr>
          <a:xfrm>
            <a:off x="7010400" y="6477000"/>
            <a:ext cx="2133600" cy="3810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36069EF-2218-4AB1-8D37-562BB864C219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2" name="Rectangle 5"/>
          <p:cNvSpPr txBox="1">
            <a:spLocks noChangeArrowheads="1"/>
          </p:cNvSpPr>
          <p:nvPr/>
        </p:nvSpPr>
        <p:spPr bwMode="auto">
          <a:xfrm>
            <a:off x="539552" y="5445224"/>
            <a:ext cx="3240360" cy="936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5000"/>
              <a:tabLst/>
              <a:defRPr/>
            </a:pPr>
            <a:r>
              <a:rPr lang="cs-CZ" sz="2200" b="1" kern="0" dirty="0" smtClean="0">
                <a:latin typeface="+mn-lt"/>
              </a:rPr>
              <a:t>P</a:t>
            </a:r>
            <a:r>
              <a:rPr kumimoji="0" lang="cs-CZ" sz="2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římé</a:t>
            </a:r>
            <a:r>
              <a:rPr kumimoji="0" lang="cs-CZ" sz="22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osvětlení</a:t>
            </a:r>
          </a:p>
        </p:txBody>
      </p:sp>
      <p:sp>
        <p:nvSpPr>
          <p:cNvPr id="7" name="Zástupný symbol pro zápatí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8" name="Zástupný symbol pro číslo snímku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915443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</a:t>
            </a:r>
            <a:r>
              <a:rPr lang="cs-CZ" dirty="0" err="1" smtClean="0"/>
              <a:t>irradiance</a:t>
            </a:r>
            <a:r>
              <a:rPr lang="cs-CZ" dirty="0" smtClean="0"/>
              <a:t> – uniformní </a:t>
            </a:r>
            <a:r>
              <a:rPr lang="cs-CZ" dirty="0" err="1" smtClean="0"/>
              <a:t>vzork</a:t>
            </a:r>
            <a:r>
              <a:rPr lang="cs-CZ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204864"/>
            <a:ext cx="4186808" cy="3926061"/>
          </a:xfrm>
        </p:spPr>
        <p:txBody>
          <a:bodyPr/>
          <a:lstStyle/>
          <a:p>
            <a:r>
              <a:rPr lang="cs-CZ" dirty="0" smtClean="0"/>
              <a:t>Uniformní vzorkování: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Estimátor: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62</a:t>
            </a:fld>
            <a:endParaRPr lang="en-US" altLang="en-US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 cstate="print"/>
          <a:srcRect t="40319" r="49601" b="5921"/>
          <a:stretch>
            <a:fillRect/>
          </a:stretch>
        </p:blipFill>
        <p:spPr bwMode="auto">
          <a:xfrm>
            <a:off x="179512" y="2492896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7377" name="Object 1"/>
          <p:cNvGraphicFramePr>
            <a:graphicFrameLocks noChangeAspect="1"/>
          </p:cNvGraphicFramePr>
          <p:nvPr/>
        </p:nvGraphicFramePr>
        <p:xfrm>
          <a:off x="2470944" y="1052736"/>
          <a:ext cx="420211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6" name="Rovnice" r:id="rId4" imgW="1828800" imgH="393480" progId="Equation.3">
                  <p:embed/>
                </p:oleObj>
              </mc:Choice>
              <mc:Fallback>
                <p:oleObj name="Rovnice" r:id="rId4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944" y="1052736"/>
                        <a:ext cx="4202113" cy="9032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78" name="Object 2"/>
          <p:cNvGraphicFramePr>
            <a:graphicFrameLocks noChangeAspect="1"/>
          </p:cNvGraphicFramePr>
          <p:nvPr/>
        </p:nvGraphicFramePr>
        <p:xfrm>
          <a:off x="5845175" y="2636838"/>
          <a:ext cx="163512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7" name="Rovnice" r:id="rId6" imgW="711000" imgH="393480" progId="Equation.3">
                  <p:embed/>
                </p:oleObj>
              </mc:Choice>
              <mc:Fallback>
                <p:oleObj name="Rovnice" r:id="rId6" imgW="7110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5175" y="2636838"/>
                        <a:ext cx="163512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332288" y="4017963"/>
          <a:ext cx="4735512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118" name="Rovnice" r:id="rId8" imgW="2057400" imgH="914400" progId="Equation.3">
                  <p:embed/>
                </p:oleObj>
              </mc:Choice>
              <mc:Fallback>
                <p:oleObj name="Rovnice" r:id="rId8" imgW="205740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4017963"/>
                        <a:ext cx="4735512" cy="2105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10"/>
          <p:cNvSpPr/>
          <p:nvPr/>
        </p:nvSpPr>
        <p:spPr>
          <a:xfrm>
            <a:off x="5796136" y="2636912"/>
            <a:ext cx="194421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339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</a:t>
            </a:r>
            <a:r>
              <a:rPr lang="cs-CZ" dirty="0" err="1" smtClean="0"/>
              <a:t>irradiance</a:t>
            </a:r>
            <a:r>
              <a:rPr lang="cs-CZ" dirty="0" smtClean="0"/>
              <a:t> – cos vzorkování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99992" y="2204864"/>
            <a:ext cx="4186808" cy="3926061"/>
          </a:xfrm>
        </p:spPr>
        <p:txBody>
          <a:bodyPr/>
          <a:lstStyle/>
          <a:p>
            <a:r>
              <a:rPr lang="cs-CZ" dirty="0" err="1" smtClean="0"/>
              <a:t>Importance</a:t>
            </a:r>
            <a:r>
              <a:rPr lang="cs-CZ" dirty="0" smtClean="0"/>
              <a:t> </a:t>
            </a:r>
            <a:r>
              <a:rPr lang="cs-CZ" dirty="0" err="1" smtClean="0"/>
              <a:t>sampling</a:t>
            </a:r>
            <a:r>
              <a:rPr lang="cs-CZ" dirty="0" smtClean="0"/>
              <a:t>: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dirty="0" smtClean="0"/>
              <a:t>Estimátor: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63</a:t>
            </a:fld>
            <a:endParaRPr lang="en-US" altLang="en-US"/>
          </a:p>
        </p:txBody>
      </p:sp>
      <p:pic>
        <p:nvPicPr>
          <p:cNvPr id="272386" name="Picture 2"/>
          <p:cNvPicPr>
            <a:picLocks noChangeAspect="1" noChangeArrowheads="1"/>
          </p:cNvPicPr>
          <p:nvPr/>
        </p:nvPicPr>
        <p:blipFill>
          <a:blip r:embed="rId3" cstate="print"/>
          <a:srcRect t="40319" r="49601" b="5921"/>
          <a:stretch>
            <a:fillRect/>
          </a:stretch>
        </p:blipFill>
        <p:spPr bwMode="auto">
          <a:xfrm>
            <a:off x="179512" y="2492896"/>
            <a:ext cx="378042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7377" name="Object 1"/>
          <p:cNvGraphicFramePr>
            <a:graphicFrameLocks noChangeAspect="1"/>
          </p:cNvGraphicFramePr>
          <p:nvPr/>
        </p:nvGraphicFramePr>
        <p:xfrm>
          <a:off x="2470944" y="1052736"/>
          <a:ext cx="4202113" cy="903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40" name="Rovnice" r:id="rId4" imgW="1828800" imgH="393480" progId="Equation.3">
                  <p:embed/>
                </p:oleObj>
              </mc:Choice>
              <mc:Fallback>
                <p:oleObj name="Rovnice" r:id="rId4" imgW="182880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0944" y="1052736"/>
                        <a:ext cx="4202113" cy="903288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78" name="Object 2"/>
          <p:cNvGraphicFramePr>
            <a:graphicFrameLocks noChangeAspect="1"/>
          </p:cNvGraphicFramePr>
          <p:nvPr/>
        </p:nvGraphicFramePr>
        <p:xfrm>
          <a:off x="5699125" y="2669729"/>
          <a:ext cx="1927225" cy="903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41" name="Rovnice" r:id="rId6" imgW="838080" imgH="393480" progId="Equation.3">
                  <p:embed/>
                </p:oleObj>
              </mc:Choice>
              <mc:Fallback>
                <p:oleObj name="Rovnice" r:id="rId6" imgW="838080" imgH="393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99125" y="2669729"/>
                        <a:ext cx="1927225" cy="903287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7380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27538" y="4046538"/>
          <a:ext cx="3508375" cy="2046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42" name="Rovnice" r:id="rId8" imgW="1523880" imgH="888840" progId="Equation.3">
                  <p:embed/>
                </p:oleObj>
              </mc:Choice>
              <mc:Fallback>
                <p:oleObj name="Rovnice" r:id="rId8" imgW="15238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538" y="4046538"/>
                        <a:ext cx="3508375" cy="2046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/>
          <p:cNvSpPr/>
          <p:nvPr/>
        </p:nvSpPr>
        <p:spPr>
          <a:xfrm>
            <a:off x="5724128" y="2636912"/>
            <a:ext cx="1944216" cy="914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405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7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64</a:t>
            </a:fld>
            <a:endParaRPr lang="en-US" altLang="en-US"/>
          </a:p>
        </p:txBody>
      </p:sp>
      <p:pic>
        <p:nvPicPr>
          <p:cNvPr id="2744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3131840" y="5013176"/>
            <a:ext cx="2952328" cy="4320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5678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</a:t>
            </a:r>
            <a:r>
              <a:rPr lang="cs-CZ" dirty="0" err="1" smtClean="0"/>
              <a:t>irradiance</a:t>
            </a:r>
            <a:r>
              <a:rPr lang="cs-CZ" dirty="0" smtClean="0"/>
              <a:t> – </a:t>
            </a:r>
            <a:r>
              <a:rPr lang="cs-CZ" dirty="0" err="1" smtClean="0"/>
              <a:t>vzrokování</a:t>
            </a:r>
            <a:r>
              <a:rPr lang="cs-CZ" dirty="0" smtClean="0"/>
              <a:t> zdroje</a:t>
            </a:r>
            <a:endParaRPr lang="en-US" sz="3200" dirty="0"/>
          </a:p>
        </p:txBody>
      </p:sp>
      <p:sp>
        <p:nvSpPr>
          <p:cNvPr id="309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925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2188" y="1196975"/>
            <a:ext cx="4470400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2070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Odhad </a:t>
            </a:r>
            <a:r>
              <a:rPr lang="cs-CZ" dirty="0" err="1" smtClean="0"/>
              <a:t>irradiance</a:t>
            </a:r>
            <a:r>
              <a:rPr lang="cs-CZ" dirty="0" smtClean="0"/>
              <a:t> – </a:t>
            </a:r>
            <a:r>
              <a:rPr lang="cs-CZ" dirty="0" err="1" smtClean="0"/>
              <a:t>vzrokování</a:t>
            </a:r>
            <a:r>
              <a:rPr lang="cs-CZ" dirty="0" smtClean="0"/>
              <a:t> zdroje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2701925"/>
          </a:xfrm>
        </p:spPr>
        <p:txBody>
          <a:bodyPr/>
          <a:lstStyle/>
          <a:p>
            <a:r>
              <a:rPr lang="cs-CZ" dirty="0" smtClean="0"/>
              <a:t>Uniformní vzorkování plochy zdroje:</a:t>
            </a:r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Estimátor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66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/>
        </p:nvGraphicFramePr>
        <p:xfrm>
          <a:off x="1259632" y="1124744"/>
          <a:ext cx="6829425" cy="2068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8" name="Rovnice" r:id="rId3" imgW="2971800" imgH="901440" progId="Equation.3">
                  <p:embed/>
                </p:oleObj>
              </mc:Choice>
              <mc:Fallback>
                <p:oleObj name="Rovnice" r:id="rId3" imgW="2971800" imgH="901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632" y="1124744"/>
                        <a:ext cx="6829425" cy="2068513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6" name="Object 2"/>
          <p:cNvGraphicFramePr>
            <a:graphicFrameLocks noChangeAspect="1"/>
          </p:cNvGraphicFramePr>
          <p:nvPr/>
        </p:nvGraphicFramePr>
        <p:xfrm>
          <a:off x="7308304" y="980728"/>
          <a:ext cx="1517650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79" name="Rovnice" r:id="rId5" imgW="660240" imgH="203040" progId="Equation.3">
                  <p:embed/>
                </p:oleObj>
              </mc:Choice>
              <mc:Fallback>
                <p:oleObj name="Rovnice" r:id="rId5" imgW="660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8304" y="980728"/>
                        <a:ext cx="1517650" cy="46672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H="1">
            <a:off x="6948264" y="1484784"/>
            <a:ext cx="1080120" cy="50405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380312" y="1412776"/>
            <a:ext cx="1368152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54307" name="Object 3"/>
          <p:cNvGraphicFramePr>
            <a:graphicFrameLocks noChangeAspect="1"/>
          </p:cNvGraphicFramePr>
          <p:nvPr/>
        </p:nvGraphicFramePr>
        <p:xfrm>
          <a:off x="3911600" y="3849985"/>
          <a:ext cx="1519238" cy="101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0" name="Rovnice" r:id="rId7" imgW="660240" imgH="444240" progId="Equation.3">
                  <p:embed/>
                </p:oleObj>
              </mc:Choice>
              <mc:Fallback>
                <p:oleObj name="Rovnice" r:id="rId7" imgW="660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11600" y="3849985"/>
                        <a:ext cx="1519238" cy="101917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931863" y="5373688"/>
          <a:ext cx="7281862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81" name="Rovnice" r:id="rId9" imgW="3162240" imgH="444240" progId="Equation.3">
                  <p:embed/>
                </p:oleObj>
              </mc:Choice>
              <mc:Fallback>
                <p:oleObj name="Rovnice" r:id="rId9" imgW="3162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5373688"/>
                        <a:ext cx="7281862" cy="102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00849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67</a:t>
            </a:fld>
            <a:endParaRPr lang="en-US" altLang="en-US"/>
          </a:p>
        </p:txBody>
      </p:sp>
      <p:pic>
        <p:nvPicPr>
          <p:cNvPr id="277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33389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68</a:t>
            </a:fld>
            <a:endParaRPr lang="en-US" altLang="en-US"/>
          </a:p>
        </p:txBody>
      </p:sp>
      <p:pic>
        <p:nvPicPr>
          <p:cNvPr id="2785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09197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Plošné zdroje </a:t>
            </a:r>
            <a:r>
              <a:rPr lang="cs-CZ" sz="3200" dirty="0" smtClean="0"/>
              <a:t>světla</a:t>
            </a:r>
            <a:endParaRPr lang="en-US" sz="3200" dirty="0"/>
          </a:p>
        </p:txBody>
      </p:sp>
      <p:sp>
        <p:nvSpPr>
          <p:cNvPr id="310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5013325"/>
            <a:ext cx="8229600" cy="11176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cs-CZ"/>
              <a:t> 1 vzorek na pixel      9 vzorků na pixel    36 vzorků na pixel</a:t>
            </a:r>
            <a:endParaRPr lang="en-US"/>
          </a:p>
        </p:txBody>
      </p:sp>
      <p:pic>
        <p:nvPicPr>
          <p:cNvPr id="3102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947863"/>
            <a:ext cx="842962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69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85564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Šum v obrázcích</a:t>
            </a:r>
            <a:endParaRPr lang="cs-CZ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377858" name="Picture 2" descr="http://keymaster.cz/phd/2012_10_28/cb_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592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0" name="Picture 4" descr="http://keymaster.cz/phd/2012_10_28/cb_vmf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7862" name="Picture 6" descr="http://keymaster.cz/phd/2012_10_28/cb_bidi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9928" y="2132856"/>
            <a:ext cx="2926080" cy="2926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0111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Přímé osvětlení na ploše s obecnou BRDF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430117"/>
          </a:xfrm>
        </p:spPr>
        <p:txBody>
          <a:bodyPr/>
          <a:lstStyle/>
          <a:p>
            <a:r>
              <a:rPr lang="cs-CZ" dirty="0" smtClean="0"/>
              <a:t>Odhadovaný integrál</a:t>
            </a:r>
          </a:p>
          <a:p>
            <a:endParaRPr lang="cs-CZ" dirty="0" smtClean="0"/>
          </a:p>
          <a:p>
            <a:endParaRPr lang="cs-CZ" dirty="0" smtClean="0"/>
          </a:p>
          <a:p>
            <a:endParaRPr lang="cs-CZ" dirty="0" smtClean="0"/>
          </a:p>
          <a:p>
            <a:r>
              <a:rPr lang="cs-CZ" b="1" dirty="0" smtClean="0"/>
              <a:t>Estimátor</a:t>
            </a:r>
            <a:r>
              <a:rPr lang="cs-CZ" dirty="0" smtClean="0"/>
              <a:t> (uniformní vzorkování povrchu zdroje)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70</a:t>
            </a:fld>
            <a:endParaRPr lang="en-US" altLang="en-US"/>
          </a:p>
        </p:txBody>
      </p:sp>
      <p:graphicFrame>
        <p:nvGraphicFramePr>
          <p:cNvPr id="354305" name="Object 1"/>
          <p:cNvGraphicFramePr>
            <a:graphicFrameLocks noChangeAspect="1"/>
          </p:cNvGraphicFramePr>
          <p:nvPr/>
        </p:nvGraphicFramePr>
        <p:xfrm>
          <a:off x="323528" y="2367856"/>
          <a:ext cx="8612187" cy="773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4" name="Rovnice" r:id="rId3" imgW="4089240" imgH="368280" progId="Equation.3">
                  <p:embed/>
                </p:oleObj>
              </mc:Choice>
              <mc:Fallback>
                <p:oleObj name="Rovnice" r:id="rId3" imgW="4089240" imgH="368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528" y="2367856"/>
                        <a:ext cx="8612187" cy="773112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FFFF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0000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4308" name="Object 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4294" y="4292600"/>
          <a:ext cx="9015413" cy="979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75" name="Rovnice" r:id="rId5" imgW="4089240" imgH="444240" progId="Equation.3">
                  <p:embed/>
                </p:oleObj>
              </mc:Choice>
              <mc:Fallback>
                <p:oleObj name="Rovnice" r:id="rId5" imgW="408924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294" y="4292600"/>
                        <a:ext cx="9015413" cy="979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0626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4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 smtClean="0"/>
              <a:t>Odbočka – Kvadraturní vzorce pro numerické integrování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462"/>
            <a:ext cx="8229600" cy="4679850"/>
          </a:xfrm>
        </p:spPr>
        <p:txBody>
          <a:bodyPr/>
          <a:lstStyle/>
          <a:p>
            <a:pPr marL="381000" indent="-381000"/>
            <a:r>
              <a:rPr lang="cs-CZ" dirty="0"/>
              <a:t>Obecný předpis v 1D:</a:t>
            </a:r>
            <a:br>
              <a:rPr lang="cs-CZ" dirty="0"/>
            </a:br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/>
            <a:endParaRPr lang="cs-CZ" dirty="0" smtClean="0"/>
          </a:p>
          <a:p>
            <a:pPr marL="381000" indent="-381000">
              <a:buNone/>
            </a:pPr>
            <a:r>
              <a:rPr lang="cs-CZ" dirty="0"/>
              <a:t/>
            </a:r>
            <a:br>
              <a:rPr lang="cs-CZ" dirty="0"/>
            </a:br>
            <a:r>
              <a:rPr lang="cs-CZ" i="1" dirty="0"/>
              <a:t>f</a:t>
            </a:r>
            <a:r>
              <a:rPr lang="cs-CZ" dirty="0"/>
              <a:t>	</a:t>
            </a:r>
            <a:r>
              <a:rPr lang="cs-CZ" dirty="0" smtClean="0"/>
              <a:t>   </a:t>
            </a:r>
            <a:r>
              <a:rPr lang="cs-CZ" dirty="0" err="1" smtClean="0"/>
              <a:t>integrand</a:t>
            </a:r>
            <a:r>
              <a:rPr lang="cs-CZ" dirty="0" smtClean="0"/>
              <a:t> </a:t>
            </a:r>
            <a:r>
              <a:rPr lang="cs-CZ" dirty="0"/>
              <a:t>(tj. integrovaná funkce)</a:t>
            </a:r>
            <a:br>
              <a:rPr lang="cs-CZ" dirty="0"/>
            </a:br>
            <a:r>
              <a:rPr lang="cs-CZ" i="1" dirty="0"/>
              <a:t>n</a:t>
            </a:r>
            <a:r>
              <a:rPr lang="cs-CZ" dirty="0"/>
              <a:t>	</a:t>
            </a:r>
            <a:r>
              <a:rPr lang="cs-CZ" dirty="0" smtClean="0"/>
              <a:t>   řád </a:t>
            </a:r>
            <a:r>
              <a:rPr lang="cs-CZ" dirty="0"/>
              <a:t>kvadratury (tj. počet vzorků </a:t>
            </a:r>
            <a:r>
              <a:rPr lang="cs-CZ" dirty="0" err="1"/>
              <a:t>integrandu</a:t>
            </a:r>
            <a:r>
              <a:rPr lang="cs-CZ" dirty="0"/>
              <a:t>) </a:t>
            </a:r>
            <a:br>
              <a:rPr lang="cs-CZ" dirty="0"/>
            </a:br>
            <a:r>
              <a:rPr lang="cs-CZ" i="1" dirty="0" err="1"/>
              <a:t>x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uzlové </a:t>
            </a:r>
            <a:r>
              <a:rPr lang="cs-CZ" dirty="0"/>
              <a:t>body (tj. umístění vzorků v oboru integrálu)</a:t>
            </a:r>
            <a:br>
              <a:rPr lang="cs-CZ" dirty="0"/>
            </a:br>
            <a:r>
              <a:rPr lang="cs-CZ" i="1" dirty="0" smtClean="0"/>
              <a:t>f</a:t>
            </a:r>
            <a:r>
              <a:rPr lang="cs-CZ" dirty="0" smtClean="0"/>
              <a:t>(</a:t>
            </a:r>
            <a:r>
              <a:rPr lang="cs-CZ" dirty="0" err="1" smtClean="0"/>
              <a:t>x</a:t>
            </a:r>
            <a:r>
              <a:rPr lang="cs-CZ" i="1" baseline="-25000" dirty="0" err="1" smtClean="0"/>
              <a:t>i</a:t>
            </a:r>
            <a:r>
              <a:rPr lang="cs-CZ" dirty="0" smtClean="0"/>
              <a:t>)   vzorky </a:t>
            </a:r>
            <a:r>
              <a:rPr lang="cs-CZ" dirty="0" err="1"/>
              <a:t>integrandu</a:t>
            </a:r>
            <a:r>
              <a:rPr lang="cs-CZ" dirty="0"/>
              <a:t/>
            </a:r>
            <a:br>
              <a:rPr lang="cs-CZ" dirty="0"/>
            </a:br>
            <a:r>
              <a:rPr lang="cs-CZ" i="1" dirty="0" err="1"/>
              <a:t>w</a:t>
            </a:r>
            <a:r>
              <a:rPr lang="cs-CZ" i="1" baseline="-25000" dirty="0" err="1"/>
              <a:t>i</a:t>
            </a:r>
            <a:r>
              <a:rPr lang="cs-CZ" dirty="0"/>
              <a:t>	</a:t>
            </a:r>
            <a:r>
              <a:rPr lang="cs-CZ" dirty="0" smtClean="0"/>
              <a:t>   váhy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graphicFrame>
        <p:nvGraphicFramePr>
          <p:cNvPr id="2181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7602143"/>
              </p:ext>
            </p:extLst>
          </p:nvPr>
        </p:nvGraphicFramePr>
        <p:xfrm>
          <a:off x="3563938" y="2348879"/>
          <a:ext cx="2133600" cy="993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905" name="Rovnice" r:id="rId3" imgW="927100" imgH="431800" progId="Equation.3">
                  <p:embed/>
                </p:oleObj>
              </mc:Choice>
              <mc:Fallback>
                <p:oleObj name="Rovnice" r:id="rId3" imgW="927100" imgH="431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3938" y="2348879"/>
                        <a:ext cx="2133600" cy="9937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435280" cy="1139825"/>
          </a:xfrm>
        </p:spPr>
        <p:txBody>
          <a:bodyPr/>
          <a:lstStyle/>
          <a:p>
            <a:r>
              <a:rPr lang="cs-CZ" dirty="0"/>
              <a:t>Odbočka – Kvadraturní vzorce pro numerické integrování</a:t>
            </a:r>
            <a:endParaRPr lang="en-US" dirty="0"/>
          </a:p>
        </p:txBody>
      </p:sp>
      <p:sp>
        <p:nvSpPr>
          <p:cNvPr id="2181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8181"/>
            <a:ext cx="8229600" cy="5183187"/>
          </a:xfrm>
        </p:spPr>
        <p:txBody>
          <a:bodyPr/>
          <a:lstStyle/>
          <a:p>
            <a:pPr marL="381000" indent="-381000"/>
            <a:r>
              <a:rPr lang="cs-CZ" dirty="0" smtClean="0"/>
              <a:t>Kvadraturní </a:t>
            </a:r>
            <a:r>
              <a:rPr lang="cs-CZ" dirty="0"/>
              <a:t>pravidla se liší volbou uzlových bodů </a:t>
            </a:r>
            <a:r>
              <a:rPr lang="cs-CZ" dirty="0" err="1"/>
              <a:t>x</a:t>
            </a:r>
            <a:r>
              <a:rPr lang="cs-CZ" i="1" baseline="-25000" dirty="0" err="1"/>
              <a:t>i</a:t>
            </a:r>
            <a:r>
              <a:rPr lang="cs-CZ" dirty="0"/>
              <a:t> a váhami </a:t>
            </a:r>
            <a:r>
              <a:rPr lang="cs-CZ" i="1" dirty="0" err="1"/>
              <a:t>w</a:t>
            </a:r>
            <a:r>
              <a:rPr lang="cs-CZ" i="1" baseline="-25000" dirty="0" err="1"/>
              <a:t>i</a:t>
            </a:r>
            <a:endParaRPr lang="cs-CZ" dirty="0"/>
          </a:p>
          <a:p>
            <a:pPr marL="725488" lvl="1" indent="-381000"/>
            <a:endParaRPr lang="cs-CZ" dirty="0" smtClean="0"/>
          </a:p>
          <a:p>
            <a:pPr marL="725488" lvl="1" indent="-381000"/>
            <a:r>
              <a:rPr lang="cs-CZ" dirty="0" smtClean="0"/>
              <a:t>Obdélníková </a:t>
            </a:r>
            <a:r>
              <a:rPr lang="cs-CZ" dirty="0"/>
              <a:t>metoda, Rovnoběžníková metoda, </a:t>
            </a:r>
            <a:r>
              <a:rPr lang="cs-CZ" dirty="0" err="1"/>
              <a:t>Simpsonova</a:t>
            </a:r>
            <a:r>
              <a:rPr lang="cs-CZ" dirty="0"/>
              <a:t> metoda, </a:t>
            </a:r>
            <a:r>
              <a:rPr lang="cs-CZ" dirty="0" err="1"/>
              <a:t>Gaussovská</a:t>
            </a:r>
            <a:r>
              <a:rPr lang="cs-CZ" dirty="0"/>
              <a:t> </a:t>
            </a:r>
            <a:r>
              <a:rPr lang="cs-CZ" dirty="0" smtClean="0"/>
              <a:t>kvadratura, …</a:t>
            </a:r>
            <a:endParaRPr lang="cs-CZ" dirty="0"/>
          </a:p>
          <a:p>
            <a:pPr marL="381000" indent="-381000"/>
            <a:endParaRPr lang="cs-CZ" dirty="0" smtClean="0"/>
          </a:p>
          <a:p>
            <a:pPr marL="381000" indent="-381000"/>
            <a:r>
              <a:rPr lang="cs-CZ" dirty="0" smtClean="0"/>
              <a:t>Vzorky </a:t>
            </a:r>
            <a:r>
              <a:rPr lang="cs-CZ" dirty="0"/>
              <a:t>na integračním oboru (tj. uzlové body) jsou rozmístěny deterministicky</a:t>
            </a:r>
          </a:p>
          <a:p>
            <a:pPr marL="725488" lvl="1" indent="-381000"/>
            <a:endParaRPr lang="cs-CZ" dirty="0" smtClean="0"/>
          </a:p>
          <a:p>
            <a:pPr marL="725488" lvl="1" indent="-381000"/>
            <a:r>
              <a:rPr lang="cs-CZ" dirty="0" smtClean="0"/>
              <a:t>Jednoznačně </a:t>
            </a:r>
            <a:r>
              <a:rPr lang="cs-CZ" dirty="0"/>
              <a:t>určeny kvadraturním pravidlem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PG III (NPGR010) - J. Křivánek 2014</a:t>
            </a:r>
            <a:endParaRPr lang="en-US" alt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1494967-73EE-4A75-A827-47B02327E019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rany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rany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rany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rany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5596</TotalTime>
  <Words>2092</Words>
  <Application>Microsoft Office PowerPoint</Application>
  <PresentationFormat>Předvádění na obrazovce (4:3)</PresentationFormat>
  <Paragraphs>528</Paragraphs>
  <Slides>70</Slides>
  <Notes>11</Notes>
  <HiddenSlides>0</HiddenSlides>
  <MMClips>0</MMClips>
  <ScaleCrop>false</ScaleCrop>
  <HeadingPairs>
    <vt:vector size="6" baseType="variant"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70</vt:i4>
      </vt:variant>
    </vt:vector>
  </HeadingPairs>
  <TitlesOfParts>
    <vt:vector size="73" baseType="lpstr">
      <vt:lpstr>Hrany</vt:lpstr>
      <vt:lpstr>Rovnice</vt:lpstr>
      <vt:lpstr>Equation</vt:lpstr>
      <vt:lpstr>Počítačová grafika III –  Monte Carlo integrování  Přímé osvětlení</vt:lpstr>
      <vt:lpstr>Rendering = Integrování funkcí</vt:lpstr>
      <vt:lpstr>Historie Monte Carlo (MC)</vt:lpstr>
      <vt:lpstr>Metoda Monte Carlo</vt:lpstr>
      <vt:lpstr>Prezentace aplikace PowerPoint</vt:lpstr>
      <vt:lpstr>Prezentace aplikace PowerPoint</vt:lpstr>
      <vt:lpstr>Šum v obrázcích</vt:lpstr>
      <vt:lpstr>Odbočka – Kvadraturní vzorce pro numerické integrování</vt:lpstr>
      <vt:lpstr>Odbočka – Kvadraturní vzorce pro numerické integrování</vt:lpstr>
      <vt:lpstr>Kvadraturní vzorce pro více dimenzí</vt:lpstr>
      <vt:lpstr>Kvadraturní vzorce pro více dimenzí</vt:lpstr>
      <vt:lpstr>Monte Carlo integrování</vt:lpstr>
      <vt:lpstr>Monte Carlo integrování</vt:lpstr>
      <vt:lpstr>Monte Carlo integrování – shrnutí</vt:lpstr>
      <vt:lpstr>The MC method: applications</vt:lpstr>
      <vt:lpstr>Náhodné veličiny</vt:lpstr>
      <vt:lpstr>Náhodná veličina</vt:lpstr>
      <vt:lpstr>Diskrétní náhodná veličina</vt:lpstr>
      <vt:lpstr>Spojitá náhodná veličina</vt:lpstr>
      <vt:lpstr>Spojitá náhodná veličina</vt:lpstr>
      <vt:lpstr>Spojitá náhodná veličina</vt:lpstr>
      <vt:lpstr>Spojitá náhodná veličina</vt:lpstr>
      <vt:lpstr>Střední hodnota a rozptyl</vt:lpstr>
      <vt:lpstr>Transformace náhodné veličiny</vt:lpstr>
      <vt:lpstr>Monte Carlo integrování</vt:lpstr>
      <vt:lpstr>Primární estimátor určitého integrálu</vt:lpstr>
      <vt:lpstr>Primární estimátor určitého integrálu</vt:lpstr>
      <vt:lpstr>Estimátor a odhad</vt:lpstr>
      <vt:lpstr>Nestrannost obecného estimátoru</vt:lpstr>
      <vt:lpstr>Nestrannost</vt:lpstr>
      <vt:lpstr>Rozptyl primárního estimátoru</vt:lpstr>
      <vt:lpstr>Sekundární estimátor integrálu</vt:lpstr>
      <vt:lpstr>Rozptyl sekundárního estimátoru</vt:lpstr>
      <vt:lpstr>Vlastnosti estimátorů</vt:lpstr>
      <vt:lpstr>Nestrannost obecného estimátoru</vt:lpstr>
      <vt:lpstr>Výchylka (bias) obecného estimátoru</vt:lpstr>
      <vt:lpstr>Konzistence (obecného estimátoru)</vt:lpstr>
      <vt:lpstr>Konzistence (obecného estimátoru)</vt:lpstr>
      <vt:lpstr>Zobrazovací algoritmy</vt:lpstr>
      <vt:lpstr>Střední kvadratická chyba (Mean Squared Error – MSE) </vt:lpstr>
      <vt:lpstr>Střední kvadratická chyba (Mean Squared Error – MSE) </vt:lpstr>
      <vt:lpstr>Účinnost estimátoru</vt:lpstr>
      <vt:lpstr>Metody snížení rozptylu MC estimátorů</vt:lpstr>
      <vt:lpstr>Metody snížení rozptylu</vt:lpstr>
      <vt:lpstr>Vzorkování podle důležitosti</vt:lpstr>
      <vt:lpstr>Vzorkování podle důležitosti</vt:lpstr>
      <vt:lpstr>Řídící funkce</vt:lpstr>
      <vt:lpstr>Transformace řídící funkcí</vt:lpstr>
      <vt:lpstr>Řídící funkce vs. Importance sampling</vt:lpstr>
      <vt:lpstr>Lepší rozmístění vzorků</vt:lpstr>
      <vt:lpstr>Vzorkování po částech</vt:lpstr>
      <vt:lpstr>Vzorkování po částech</vt:lpstr>
      <vt:lpstr>Vzorkování po částech</vt:lpstr>
      <vt:lpstr>Rozklad intervalu na části</vt:lpstr>
      <vt:lpstr>Metody Quasi Monte Carlo (QMC)</vt:lpstr>
      <vt:lpstr>Diskrepance</vt:lpstr>
      <vt:lpstr>Stratified sampling</vt:lpstr>
      <vt:lpstr>Quasi-Monte Carlo</vt:lpstr>
      <vt:lpstr>Fixní náhodná sekvence</vt:lpstr>
      <vt:lpstr>Příklady MC estimátorů</vt:lpstr>
      <vt:lpstr>Přímé osvětlení</vt:lpstr>
      <vt:lpstr>Odhad irradiance – uniformní vzork.</vt:lpstr>
      <vt:lpstr>Odhad irradiance – cos vzorkování</vt:lpstr>
      <vt:lpstr>Prezentace aplikace PowerPoint</vt:lpstr>
      <vt:lpstr>Odhad irradiance – vzrokování zdroje</vt:lpstr>
      <vt:lpstr>Odhad irradiance – vzrokování zdroje</vt:lpstr>
      <vt:lpstr>Prezentace aplikace PowerPoint</vt:lpstr>
      <vt:lpstr>Prezentace aplikace PowerPoint</vt:lpstr>
      <vt:lpstr>Plošné zdroje světla</vt:lpstr>
      <vt:lpstr>Přímé osvětlení na ploše s obecnou BRDF</vt:lpstr>
    </vt:vector>
  </TitlesOfParts>
  <Company>CTU Prague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Monte Carlo integrování - Počítačová grafika III (NPGR010)</dc:title>
  <dc:creator>Jaroslav Křivánek</dc:creator>
  <cp:keywords>Počítačová grafika, rendering, globální osvětlení, metoda Monte Carlo</cp:keywords>
  <cp:lastModifiedBy>Jaroslav Krivanek</cp:lastModifiedBy>
  <cp:revision>3601</cp:revision>
  <dcterms:created xsi:type="dcterms:W3CDTF">2006-11-17T09:10:54Z</dcterms:created>
  <dcterms:modified xsi:type="dcterms:W3CDTF">2014-10-16T08:51:57Z</dcterms:modified>
</cp:coreProperties>
</file>